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4" r:id="rId5"/>
    <p:sldId id="265" r:id="rId6"/>
    <p:sldId id="277" r:id="rId7"/>
    <p:sldId id="258" r:id="rId8"/>
    <p:sldId id="259" r:id="rId9"/>
    <p:sldId id="287" r:id="rId10"/>
    <p:sldId id="260" r:id="rId11"/>
    <p:sldId id="261" r:id="rId12"/>
    <p:sldId id="262" r:id="rId13"/>
    <p:sldId id="284" r:id="rId14"/>
    <p:sldId id="263" r:id="rId15"/>
    <p:sldId id="283" r:id="rId16"/>
    <p:sldId id="285" r:id="rId17"/>
    <p:sldId id="273" r:id="rId18"/>
    <p:sldId id="274" r:id="rId19"/>
    <p:sldId id="266" r:id="rId20"/>
    <p:sldId id="267" r:id="rId21"/>
    <p:sldId id="269" r:id="rId22"/>
    <p:sldId id="268" r:id="rId23"/>
    <p:sldId id="270" r:id="rId24"/>
    <p:sldId id="286" r:id="rId25"/>
    <p:sldId id="272" r:id="rId26"/>
    <p:sldId id="271" r:id="rId27"/>
    <p:sldId id="279" r:id="rId28"/>
    <p:sldId id="280" r:id="rId29"/>
    <p:sldId id="281" r:id="rId30"/>
    <p:sldId id="282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435-FBD6-4CE2-8F14-AA6B769430C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DA3-04E4-4C97-8B54-0476D1E9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9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435-FBD6-4CE2-8F14-AA6B769430C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DA3-04E4-4C97-8B54-0476D1E9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3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435-FBD6-4CE2-8F14-AA6B769430C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DA3-04E4-4C97-8B54-0476D1E9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435-FBD6-4CE2-8F14-AA6B769430C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DA3-04E4-4C97-8B54-0476D1E9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435-FBD6-4CE2-8F14-AA6B769430C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DA3-04E4-4C97-8B54-0476D1E9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9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435-FBD6-4CE2-8F14-AA6B769430C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DA3-04E4-4C97-8B54-0476D1E9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8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435-FBD6-4CE2-8F14-AA6B769430C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DA3-04E4-4C97-8B54-0476D1E9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2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435-FBD6-4CE2-8F14-AA6B769430C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DA3-04E4-4C97-8B54-0476D1E9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435-FBD6-4CE2-8F14-AA6B769430C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DA3-04E4-4C97-8B54-0476D1E9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435-FBD6-4CE2-8F14-AA6B769430C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DA3-04E4-4C97-8B54-0476D1E9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4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435-FBD6-4CE2-8F14-AA6B769430C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DA3-04E4-4C97-8B54-0476D1E9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4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8435-FBD6-4CE2-8F14-AA6B769430CE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04DA3-04E4-4C97-8B54-0476D1E9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1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235" y="290945"/>
            <a:ext cx="10681855" cy="2452255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/>
              <a:t>Colonic J‑pouch versus side‑to‑end anastomosis for rectal cancer: a systematic</a:t>
            </a:r>
            <a:br>
              <a:rPr lang="en-US" sz="4400" b="1" dirty="0" smtClean="0"/>
            </a:br>
            <a:r>
              <a:rPr lang="en-US" sz="4400" b="1" dirty="0" smtClean="0"/>
              <a:t>review and meta‑analysis of randomized</a:t>
            </a:r>
            <a:br>
              <a:rPr lang="en-US" sz="4400" b="1" dirty="0" smtClean="0"/>
            </a:br>
            <a:r>
              <a:rPr lang="en-US" sz="4400" b="1" dirty="0" smtClean="0"/>
              <a:t>controlled trials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99998"/>
          </a:xfrm>
        </p:spPr>
        <p:txBody>
          <a:bodyPr>
            <a:normAutofit/>
          </a:bodyPr>
          <a:lstStyle/>
          <a:p>
            <a:r>
              <a:rPr lang="en-US" dirty="0" smtClean="0"/>
              <a:t>Journal club presentation</a:t>
            </a:r>
          </a:p>
          <a:p>
            <a:r>
              <a:rPr lang="en-US" dirty="0" smtClean="0"/>
              <a:t>Department of general surgery</a:t>
            </a:r>
          </a:p>
          <a:p>
            <a:r>
              <a:rPr lang="en-US" dirty="0" smtClean="0"/>
              <a:t>Kanyakumari government medical college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Jonathan </a:t>
            </a:r>
            <a:r>
              <a:rPr lang="en-US" dirty="0" err="1" smtClean="0"/>
              <a:t>abish</a:t>
            </a:r>
            <a:r>
              <a:rPr lang="en-US" dirty="0" smtClean="0"/>
              <a:t> </a:t>
            </a:r>
            <a:r>
              <a:rPr lang="en-US" dirty="0" err="1" smtClean="0"/>
              <a:t>david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gen </a:t>
            </a:r>
            <a:r>
              <a:rPr lang="en-US" dirty="0" err="1" smtClean="0"/>
              <a:t>surg</a:t>
            </a:r>
            <a:r>
              <a:rPr lang="en-US" dirty="0" smtClean="0"/>
              <a:t> post graduate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79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Outcomes of </a:t>
            </a:r>
            <a:r>
              <a:rPr lang="en-US" b="1" dirty="0" smtClean="0"/>
              <a:t>interest</a:t>
            </a:r>
          </a:p>
          <a:p>
            <a:r>
              <a:rPr lang="en-US" dirty="0" smtClean="0"/>
              <a:t>Main </a:t>
            </a:r>
            <a:r>
              <a:rPr lang="en-US" dirty="0"/>
              <a:t>outcomes were </a:t>
            </a:r>
            <a:r>
              <a:rPr lang="en-US" b="1" dirty="0"/>
              <a:t>bowel functional </a:t>
            </a:r>
            <a:r>
              <a:rPr lang="en-US" b="1" dirty="0" smtClean="0"/>
              <a:t>outcomes</a:t>
            </a:r>
            <a:r>
              <a:rPr lang="en-US" dirty="0" smtClean="0"/>
              <a:t> and </a:t>
            </a:r>
            <a:r>
              <a:rPr lang="en-US" b="1" dirty="0" err="1"/>
              <a:t>QoL</a:t>
            </a:r>
            <a:r>
              <a:rPr lang="en-US" dirty="0" smtClean="0"/>
              <a:t>.</a:t>
            </a:r>
          </a:p>
          <a:p>
            <a:r>
              <a:rPr lang="en-US" dirty="0"/>
              <a:t>Bowel functional outcomes mainly </a:t>
            </a:r>
            <a:r>
              <a:rPr lang="en-US" dirty="0" smtClean="0"/>
              <a:t>included three </a:t>
            </a:r>
            <a:r>
              <a:rPr lang="en-US" dirty="0"/>
              <a:t>indexes: stool frequency, urgency, incomplete </a:t>
            </a:r>
            <a:r>
              <a:rPr lang="en-US" dirty="0" smtClean="0"/>
              <a:t>defecation and incontinence</a:t>
            </a:r>
          </a:p>
          <a:p>
            <a:r>
              <a:rPr lang="en-US" dirty="0"/>
              <a:t>bowel </a:t>
            </a:r>
            <a:r>
              <a:rPr lang="en-US" dirty="0" smtClean="0"/>
              <a:t>functional outcomes </a:t>
            </a:r>
            <a:r>
              <a:rPr lang="en-US" dirty="0"/>
              <a:t>and </a:t>
            </a:r>
            <a:r>
              <a:rPr lang="en-US" dirty="0" err="1"/>
              <a:t>QoL</a:t>
            </a:r>
            <a:r>
              <a:rPr lang="en-US" dirty="0"/>
              <a:t> </a:t>
            </a:r>
            <a:r>
              <a:rPr lang="en-US" dirty="0" smtClean="0"/>
              <a:t>were recorded at </a:t>
            </a:r>
            <a:r>
              <a:rPr lang="en-US" dirty="0"/>
              <a:t>three time periods: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short term </a:t>
            </a:r>
            <a:r>
              <a:rPr lang="en-US" dirty="0"/>
              <a:t>(&lt; 8 months</a:t>
            </a:r>
            <a:r>
              <a:rPr lang="en-US" dirty="0" smtClean="0"/>
              <a:t>),</a:t>
            </a:r>
          </a:p>
          <a:p>
            <a:pPr marL="0" indent="0">
              <a:buNone/>
            </a:pPr>
            <a:r>
              <a:rPr lang="en-US" dirty="0" smtClean="0"/>
              <a:t>    medium </a:t>
            </a:r>
            <a:r>
              <a:rPr lang="en-US" dirty="0"/>
              <a:t>term (8–18 months), and</a:t>
            </a:r>
          </a:p>
          <a:p>
            <a:pPr marL="0" indent="0">
              <a:buNone/>
            </a:pPr>
            <a:r>
              <a:rPr lang="en-US" dirty="0" smtClean="0"/>
              <a:t>    long </a:t>
            </a:r>
            <a:r>
              <a:rPr lang="en-US" dirty="0"/>
              <a:t>term (&gt; 18 months)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94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secondary outcomes </a:t>
            </a:r>
            <a:r>
              <a:rPr lang="en-US" dirty="0" smtClean="0"/>
              <a:t>were surgical </a:t>
            </a:r>
            <a:r>
              <a:rPr lang="en-US" dirty="0"/>
              <a:t>outcomes including 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perative </a:t>
            </a:r>
            <a:r>
              <a:rPr lang="en-US" dirty="0"/>
              <a:t>time, </a:t>
            </a:r>
            <a:endParaRPr lang="en-US" dirty="0" smtClean="0"/>
          </a:p>
          <a:p>
            <a:r>
              <a:rPr lang="en-US" dirty="0" smtClean="0"/>
              <a:t>Postoperative hospital </a:t>
            </a:r>
            <a:r>
              <a:rPr lang="en-US" dirty="0"/>
              <a:t>stay</a:t>
            </a:r>
            <a:r>
              <a:rPr lang="en-US" dirty="0" smtClean="0"/>
              <a:t>,</a:t>
            </a:r>
          </a:p>
          <a:p>
            <a:r>
              <a:rPr lang="en-US" dirty="0" smtClean="0"/>
              <a:t>postoperative </a:t>
            </a:r>
            <a:r>
              <a:rPr lang="en-US" dirty="0"/>
              <a:t>complications, </a:t>
            </a:r>
            <a:endParaRPr lang="en-US" dirty="0" smtClean="0"/>
          </a:p>
          <a:p>
            <a:r>
              <a:rPr lang="en-US" dirty="0" smtClean="0"/>
              <a:t>reoperation</a:t>
            </a:r>
            <a:r>
              <a:rPr lang="en-US" dirty="0"/>
              <a:t>,</a:t>
            </a:r>
          </a:p>
          <a:p>
            <a:r>
              <a:rPr lang="en-US" dirty="0" smtClean="0"/>
              <a:t>mortality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22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Quality </a:t>
            </a:r>
            <a:r>
              <a:rPr lang="en-US" b="1" dirty="0" smtClean="0"/>
              <a:t>assessment</a:t>
            </a:r>
          </a:p>
          <a:p>
            <a:r>
              <a:rPr lang="en-US" dirty="0"/>
              <a:t>modified </a:t>
            </a:r>
            <a:r>
              <a:rPr lang="en-US" dirty="0" err="1"/>
              <a:t>Jadad</a:t>
            </a:r>
            <a:r>
              <a:rPr lang="en-US" dirty="0"/>
              <a:t> score system to assess </a:t>
            </a:r>
            <a:r>
              <a:rPr lang="en-US" dirty="0" smtClean="0"/>
              <a:t>the methodological </a:t>
            </a:r>
            <a:r>
              <a:rPr lang="en-US" dirty="0"/>
              <a:t>quality of the randomized </a:t>
            </a:r>
            <a:r>
              <a:rPr lang="en-US" dirty="0" smtClean="0"/>
              <a:t>controlled trials</a:t>
            </a:r>
          </a:p>
          <a:p>
            <a:r>
              <a:rPr lang="en-US" dirty="0"/>
              <a:t>total score, 5; 1–2, low quality; 3–5, high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92" t="59565" r="24657" b="16950"/>
          <a:stretch/>
        </p:blipFill>
        <p:spPr>
          <a:xfrm>
            <a:off x="1214896" y="3835545"/>
            <a:ext cx="9762207" cy="2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5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Statistical analysis</a:t>
            </a:r>
            <a:endParaRPr lang="en-US" b="1" dirty="0"/>
          </a:p>
          <a:p>
            <a:r>
              <a:rPr lang="en-US" dirty="0"/>
              <a:t>Review Manager version 5.3 (The </a:t>
            </a:r>
            <a:r>
              <a:rPr lang="en-US" dirty="0" smtClean="0"/>
              <a:t>Cochrane Collaboration</a:t>
            </a:r>
            <a:r>
              <a:rPr lang="en-US" dirty="0"/>
              <a:t>, Software Update, Oxford) </a:t>
            </a:r>
            <a:r>
              <a:rPr lang="en-US" dirty="0" smtClean="0"/>
              <a:t>used for </a:t>
            </a:r>
            <a:r>
              <a:rPr lang="en-US" dirty="0"/>
              <a:t>data </a:t>
            </a:r>
            <a:r>
              <a:rPr lang="en-US" dirty="0" smtClean="0"/>
              <a:t>analyses</a:t>
            </a:r>
          </a:p>
          <a:p>
            <a:r>
              <a:rPr lang="en-US" dirty="0" err="1" smtClean="0"/>
              <a:t>Pvalue</a:t>
            </a:r>
            <a:r>
              <a:rPr lang="en-US" dirty="0" smtClean="0"/>
              <a:t> </a:t>
            </a:r>
            <a:r>
              <a:rPr lang="en-US" dirty="0"/>
              <a:t>&lt; 0.05 was considered statistically significant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033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Nine </a:t>
            </a:r>
            <a:r>
              <a:rPr lang="en-US" dirty="0"/>
              <a:t>articles incorporating 7 trials </a:t>
            </a:r>
            <a:r>
              <a:rPr lang="en-US" dirty="0" smtClean="0"/>
              <a:t>were enrolled </a:t>
            </a:r>
            <a:r>
              <a:rPr lang="en-US" dirty="0"/>
              <a:t>in this meta-analysis </a:t>
            </a:r>
            <a:endParaRPr lang="en-US" dirty="0" smtClean="0"/>
          </a:p>
          <a:p>
            <a:r>
              <a:rPr lang="en-US" dirty="0" smtClean="0"/>
              <a:t>A total </a:t>
            </a:r>
            <a:r>
              <a:rPr lang="en-US" dirty="0"/>
              <a:t>of 696 patients (330 by colonic J-pouch and 366 </a:t>
            </a:r>
            <a:r>
              <a:rPr lang="en-US" dirty="0" smtClean="0"/>
              <a:t>by side-to-end</a:t>
            </a:r>
            <a:r>
              <a:rPr lang="en-US" dirty="0"/>
              <a:t>) were included.</a:t>
            </a:r>
          </a:p>
        </p:txBody>
      </p:sp>
    </p:spTree>
    <p:extLst>
      <p:ext uri="{BB962C8B-B14F-4D97-AF65-F5344CB8AC3E}">
        <p14:creationId xmlns:p14="http://schemas.microsoft.com/office/powerpoint/2010/main" val="427896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characteristics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23" t="19814" r="13661" b="6000"/>
          <a:stretch/>
        </p:blipFill>
        <p:spPr>
          <a:xfrm>
            <a:off x="1782301" y="1357744"/>
            <a:ext cx="8627397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3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Patient </a:t>
            </a:r>
            <a:r>
              <a:rPr lang="en-US" b="1" dirty="0" smtClean="0"/>
              <a:t>demographics</a:t>
            </a:r>
          </a:p>
          <a:p>
            <a:r>
              <a:rPr lang="en-US" dirty="0"/>
              <a:t>No significant differences were </a:t>
            </a:r>
            <a:r>
              <a:rPr lang="en-US" dirty="0" smtClean="0"/>
              <a:t>found between </a:t>
            </a:r>
            <a:r>
              <a:rPr lang="en-US" dirty="0"/>
              <a:t>colonic J-pouch and side-to-end groups in </a:t>
            </a:r>
            <a:r>
              <a:rPr lang="en-US" dirty="0" smtClean="0"/>
              <a:t>terms of </a:t>
            </a:r>
            <a:r>
              <a:rPr lang="en-US" dirty="0"/>
              <a:t>the male sex, the distance of the distal edge of </a:t>
            </a:r>
            <a:r>
              <a:rPr lang="en-US" dirty="0" smtClean="0"/>
              <a:t>the tumor </a:t>
            </a:r>
            <a:r>
              <a:rPr lang="en-US" dirty="0"/>
              <a:t>from the anal verge, the distance of the </a:t>
            </a:r>
            <a:r>
              <a:rPr lang="en-US" dirty="0" smtClean="0"/>
              <a:t>anastomosis from </a:t>
            </a:r>
            <a:r>
              <a:rPr lang="en-US" dirty="0"/>
              <a:t>the anal verge, or </a:t>
            </a:r>
            <a:r>
              <a:rPr lang="en-US" dirty="0" err="1"/>
              <a:t>neoadjuvant</a:t>
            </a:r>
            <a:r>
              <a:rPr lang="en-US" dirty="0"/>
              <a:t>/adjuvant therapy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7341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881042"/>
            <a:ext cx="11353800" cy="48245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Bowel function outcomes</a:t>
            </a:r>
          </a:p>
          <a:p>
            <a:pPr marL="0" indent="0">
              <a:buNone/>
            </a:pPr>
            <a:r>
              <a:rPr lang="en-US" dirty="0" smtClean="0"/>
              <a:t>Baseline: </a:t>
            </a:r>
          </a:p>
          <a:p>
            <a:pPr marL="0" indent="0">
              <a:buNone/>
            </a:pPr>
            <a:r>
              <a:rPr lang="en-US" dirty="0" smtClean="0"/>
              <a:t>stool </a:t>
            </a:r>
            <a:r>
              <a:rPr lang="en-US" dirty="0" smtClean="0"/>
              <a:t>frequency – comparable (3 trials)</a:t>
            </a:r>
          </a:p>
          <a:p>
            <a:pPr marL="0" indent="0">
              <a:buNone/>
            </a:pPr>
            <a:r>
              <a:rPr lang="en-US" dirty="0" smtClean="0"/>
              <a:t>urgency - comparable </a:t>
            </a:r>
            <a:r>
              <a:rPr lang="en-US" dirty="0" smtClean="0"/>
              <a:t>between 2 groups (3 trials</a:t>
            </a:r>
            <a:r>
              <a:rPr lang="en-US" dirty="0" smtClean="0"/>
              <a:t>) </a:t>
            </a:r>
            <a:r>
              <a:rPr lang="en-US" dirty="0"/>
              <a:t>J-pouch 11%, side-to-end 8%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Incomplete defecation comparable between 2 groups (2 trials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J-pouch </a:t>
            </a:r>
            <a:r>
              <a:rPr lang="en-US" dirty="0"/>
              <a:t>4%, side-to-end 1%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Short term:</a:t>
            </a:r>
          </a:p>
          <a:p>
            <a:pPr marL="0" indent="0">
              <a:buNone/>
            </a:pPr>
            <a:r>
              <a:rPr lang="en-US" dirty="0" smtClean="0"/>
              <a:t>Stool  frequency – comparable ( 5 trials)</a:t>
            </a:r>
          </a:p>
          <a:p>
            <a:pPr marL="0" indent="0">
              <a:buNone/>
            </a:pPr>
            <a:r>
              <a:rPr lang="en-US" dirty="0" smtClean="0"/>
              <a:t>Urgency – comparable ( 4 trials</a:t>
            </a:r>
            <a:r>
              <a:rPr lang="en-US" dirty="0" smtClean="0"/>
              <a:t>) </a:t>
            </a:r>
            <a:r>
              <a:rPr lang="en-US" dirty="0"/>
              <a:t>J-pouch 30%, side-to-end 41%,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Incomplete defecation – comparable (3 trials</a:t>
            </a:r>
            <a:r>
              <a:rPr lang="en-US" dirty="0" smtClean="0"/>
              <a:t>) </a:t>
            </a:r>
            <a:r>
              <a:rPr lang="en-US" dirty="0"/>
              <a:t>J-pouch 35%, side-to-end 27%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7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5964"/>
            <a:ext cx="10515600" cy="5902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Medium term:</a:t>
            </a:r>
          </a:p>
          <a:p>
            <a:pPr marL="0" indent="0">
              <a:buNone/>
            </a:pPr>
            <a:r>
              <a:rPr lang="en-US" dirty="0" smtClean="0"/>
              <a:t>Stool frequency – comparable (4 trials)</a:t>
            </a:r>
          </a:p>
          <a:p>
            <a:pPr marL="0" indent="0">
              <a:buNone/>
            </a:pPr>
            <a:r>
              <a:rPr lang="en-US" dirty="0" smtClean="0"/>
              <a:t>Urgency – comparable (3 trials</a:t>
            </a:r>
            <a:r>
              <a:rPr lang="en-US" dirty="0"/>
              <a:t>) J-pouch 37%, side-to-end 48%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Incomplete defecation – comparable (2 trials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</a:t>
            </a:r>
            <a:r>
              <a:rPr lang="en-US" dirty="0"/>
              <a:t>J-pouch 36%, side-to-end 51%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Long term:</a:t>
            </a:r>
          </a:p>
          <a:p>
            <a:pPr marL="0" indent="0">
              <a:buNone/>
            </a:pPr>
            <a:r>
              <a:rPr lang="en-US" dirty="0" smtClean="0"/>
              <a:t>Stool frequency – comparable (3 trials)</a:t>
            </a:r>
          </a:p>
          <a:p>
            <a:pPr marL="0" indent="0">
              <a:buNone/>
            </a:pPr>
            <a:r>
              <a:rPr lang="en-US" dirty="0" smtClean="0"/>
              <a:t>Urgency – comparable (2 trials</a:t>
            </a:r>
            <a:r>
              <a:rPr lang="en-US" dirty="0" smtClean="0"/>
              <a:t>)</a:t>
            </a:r>
            <a:r>
              <a:rPr lang="en-US" dirty="0" smtClean="0"/>
              <a:t>,</a:t>
            </a:r>
            <a:r>
              <a:rPr lang="en-US" dirty="0"/>
              <a:t> J-pouch 22%, side-to-end 39%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Incomplete </a:t>
            </a:r>
            <a:r>
              <a:rPr lang="en-US" dirty="0" smtClean="0"/>
              <a:t>defecation – comparable (2 trials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</a:t>
            </a:r>
            <a:r>
              <a:rPr lang="en-US" dirty="0"/>
              <a:t>J-pouch 33</a:t>
            </a:r>
            <a:r>
              <a:rPr lang="en-US" dirty="0" smtClean="0"/>
              <a:t>%,side-to-end </a:t>
            </a:r>
            <a:r>
              <a:rPr lang="en-US" dirty="0"/>
              <a:t>39%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4153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Quality of </a:t>
            </a:r>
            <a:r>
              <a:rPr lang="en-US" b="1" dirty="0" smtClean="0"/>
              <a:t>life</a:t>
            </a:r>
          </a:p>
          <a:p>
            <a:r>
              <a:rPr lang="en-US" dirty="0"/>
              <a:t>Different trials used different questionnaires to </a:t>
            </a:r>
            <a:r>
              <a:rPr lang="en-US" dirty="0" smtClean="0"/>
              <a:t>assess </a:t>
            </a:r>
            <a:r>
              <a:rPr lang="en-US" dirty="0" err="1" smtClean="0"/>
              <a:t>QoL</a:t>
            </a:r>
            <a:endParaRPr lang="en-US" dirty="0" smtClean="0"/>
          </a:p>
          <a:p>
            <a:r>
              <a:rPr lang="en-US" dirty="0"/>
              <a:t>Only two trials </a:t>
            </a:r>
            <a:r>
              <a:rPr lang="en-US" dirty="0" smtClean="0"/>
              <a:t>which </a:t>
            </a:r>
            <a:r>
              <a:rPr lang="en-US" dirty="0"/>
              <a:t>both </a:t>
            </a:r>
            <a:r>
              <a:rPr lang="en-US" dirty="0" smtClean="0"/>
              <a:t>used </a:t>
            </a:r>
            <a:r>
              <a:rPr lang="en-US" b="1" dirty="0" smtClean="0"/>
              <a:t>SF-36 </a:t>
            </a:r>
            <a:r>
              <a:rPr lang="en-US" b="1" dirty="0"/>
              <a:t>questionnaire </a:t>
            </a:r>
            <a:r>
              <a:rPr lang="en-US" dirty="0"/>
              <a:t>could be pooled together and </a:t>
            </a:r>
            <a:r>
              <a:rPr lang="en-US" dirty="0" smtClean="0"/>
              <a:t>these two </a:t>
            </a:r>
            <a:r>
              <a:rPr lang="en-US" dirty="0"/>
              <a:t>trials involving 164 patients (84 by colonic </a:t>
            </a:r>
            <a:r>
              <a:rPr lang="en-US" dirty="0" smtClean="0"/>
              <a:t>J-pouch and </a:t>
            </a:r>
            <a:r>
              <a:rPr lang="en-US" dirty="0"/>
              <a:t>80 by side-to-end) in total served </a:t>
            </a:r>
            <a:r>
              <a:rPr lang="en-US" dirty="0" smtClean="0"/>
              <a:t>for  evaluation of </a:t>
            </a:r>
            <a:r>
              <a:rPr lang="en-US" dirty="0" err="1"/>
              <a:t>QoL</a:t>
            </a:r>
            <a:r>
              <a:rPr lang="en-US" dirty="0"/>
              <a:t> in this study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684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8243"/>
            <a:ext cx="10515600" cy="4351338"/>
          </a:xfrm>
        </p:spPr>
        <p:txBody>
          <a:bodyPr/>
          <a:lstStyle/>
          <a:p>
            <a:r>
              <a:rPr lang="en-US" dirty="0" smtClean="0"/>
              <a:t>Zheng Wang</a:t>
            </a:r>
          </a:p>
          <a:p>
            <a:r>
              <a:rPr lang="en-US" dirty="0"/>
              <a:t>Department of Science and Technology, West China Hospital, Sichuan</a:t>
            </a:r>
          </a:p>
          <a:p>
            <a:pPr marL="0" indent="0">
              <a:buNone/>
            </a:pPr>
            <a:r>
              <a:rPr lang="en-US" dirty="0"/>
              <a:t>University, Chengdu, </a:t>
            </a:r>
            <a:r>
              <a:rPr lang="en-US" dirty="0" smtClean="0"/>
              <a:t>China</a:t>
            </a:r>
          </a:p>
          <a:p>
            <a:r>
              <a:rPr lang="en-US" dirty="0"/>
              <a:t> P</a:t>
            </a:r>
            <a:r>
              <a:rPr lang="en-US" dirty="0" smtClean="0"/>
              <a:t>ublished in august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01" y="600653"/>
            <a:ext cx="7918397" cy="5906193"/>
          </a:xfrm>
        </p:spPr>
      </p:pic>
    </p:spTree>
    <p:extLst>
      <p:ext uri="{BB962C8B-B14F-4D97-AF65-F5344CB8AC3E}">
        <p14:creationId xmlns:p14="http://schemas.microsoft.com/office/powerpoint/2010/main" val="6888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60" y="0"/>
            <a:ext cx="7547080" cy="6691745"/>
          </a:xfrm>
        </p:spPr>
      </p:pic>
    </p:spTree>
    <p:extLst>
      <p:ext uri="{BB962C8B-B14F-4D97-AF65-F5344CB8AC3E}">
        <p14:creationId xmlns:p14="http://schemas.microsoft.com/office/powerpoint/2010/main" val="109356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</a:t>
            </a:r>
            <a:r>
              <a:rPr lang="en-US" b="1" dirty="0"/>
              <a:t>baseline</a:t>
            </a:r>
            <a:r>
              <a:rPr lang="en-US" dirty="0"/>
              <a:t>, the physical function </a:t>
            </a:r>
            <a:r>
              <a:rPr lang="en-US" dirty="0" smtClean="0"/>
              <a:t>and social </a:t>
            </a:r>
            <a:r>
              <a:rPr lang="en-US" dirty="0"/>
              <a:t>function were comparable between J-pouch </a:t>
            </a:r>
            <a:r>
              <a:rPr lang="en-US" dirty="0" smtClean="0"/>
              <a:t>and side-to-end </a:t>
            </a:r>
            <a:r>
              <a:rPr lang="en-US" dirty="0"/>
              <a:t>groups; however, the general health </a:t>
            </a:r>
            <a:r>
              <a:rPr lang="en-US" dirty="0" smtClean="0"/>
              <a:t>perception was </a:t>
            </a:r>
            <a:r>
              <a:rPr lang="en-US" dirty="0"/>
              <a:t>slightly better in </a:t>
            </a:r>
            <a:r>
              <a:rPr lang="en-US" dirty="0" smtClean="0"/>
              <a:t>J-pouch</a:t>
            </a:r>
          </a:p>
          <a:p>
            <a:r>
              <a:rPr lang="en-US" dirty="0" smtClean="0"/>
              <a:t>At </a:t>
            </a:r>
            <a:r>
              <a:rPr lang="en-US" b="1" dirty="0" smtClean="0"/>
              <a:t>short term and medium term</a:t>
            </a:r>
            <a:r>
              <a:rPr lang="en-US" dirty="0" smtClean="0"/>
              <a:t>, </a:t>
            </a:r>
            <a:r>
              <a:rPr lang="en-US" dirty="0"/>
              <a:t>the physical </a:t>
            </a:r>
            <a:r>
              <a:rPr lang="en-US" dirty="0" smtClean="0"/>
              <a:t>function, social </a:t>
            </a:r>
            <a:r>
              <a:rPr lang="en-US" dirty="0"/>
              <a:t>function </a:t>
            </a:r>
            <a:r>
              <a:rPr lang="en-US" dirty="0" smtClean="0"/>
              <a:t>and general health </a:t>
            </a:r>
            <a:r>
              <a:rPr lang="en-US" dirty="0"/>
              <a:t>perception </a:t>
            </a:r>
            <a:r>
              <a:rPr lang="en-US" dirty="0" smtClean="0"/>
              <a:t>were </a:t>
            </a:r>
            <a:r>
              <a:rPr lang="en-US" dirty="0"/>
              <a:t>all </a:t>
            </a:r>
            <a:r>
              <a:rPr lang="en-US" dirty="0" smtClean="0"/>
              <a:t>similar in </a:t>
            </a:r>
            <a:r>
              <a:rPr lang="en-US" dirty="0"/>
              <a:t>two </a:t>
            </a:r>
            <a:r>
              <a:rPr lang="en-US" dirty="0" smtClean="0"/>
              <a:t>groups</a:t>
            </a:r>
          </a:p>
          <a:p>
            <a:r>
              <a:rPr lang="en-US" dirty="0" smtClean="0"/>
              <a:t>Other QOL questionnaires are </a:t>
            </a:r>
            <a:r>
              <a:rPr lang="en-US" dirty="0" err="1" smtClean="0"/>
              <a:t>COloREctal</a:t>
            </a:r>
            <a:r>
              <a:rPr lang="en-US" dirty="0" smtClean="0"/>
              <a:t> </a:t>
            </a:r>
            <a:r>
              <a:rPr lang="en-US" dirty="0"/>
              <a:t>Functional </a:t>
            </a:r>
            <a:r>
              <a:rPr lang="en-US" dirty="0" smtClean="0"/>
              <a:t>Outcome(COREFO</a:t>
            </a:r>
            <a:r>
              <a:rPr lang="en-US" dirty="0"/>
              <a:t>) </a:t>
            </a:r>
            <a:r>
              <a:rPr lang="en-US" dirty="0" smtClean="0"/>
              <a:t>, </a:t>
            </a:r>
            <a:r>
              <a:rPr lang="en-US" dirty="0"/>
              <a:t>EORTC-QLQ-CR38 </a:t>
            </a:r>
            <a:r>
              <a:rPr lang="en-US" dirty="0" smtClean="0"/>
              <a:t>, SF-36, </a:t>
            </a:r>
            <a:r>
              <a:rPr lang="en-US" dirty="0"/>
              <a:t>Functional Assessment of Cancer </a:t>
            </a:r>
            <a:r>
              <a:rPr lang="en-US" dirty="0" smtClean="0"/>
              <a:t>Therapy-Colorectal (FACT-C</a:t>
            </a:r>
            <a:r>
              <a:rPr lang="en-US" dirty="0"/>
              <a:t>) </a:t>
            </a:r>
            <a:r>
              <a:rPr lang="en-US" dirty="0" smtClean="0"/>
              <a:t>, </a:t>
            </a:r>
            <a:r>
              <a:rPr lang="en-US" dirty="0"/>
              <a:t>Sexual Health Inventory for </a:t>
            </a:r>
            <a:r>
              <a:rPr lang="en-US" dirty="0" smtClean="0"/>
              <a:t>Men(SHIM), </a:t>
            </a:r>
            <a:r>
              <a:rPr lang="en-US" dirty="0"/>
              <a:t>Fecal Incontinence Severity Index (FISI)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Surgical </a:t>
            </a:r>
            <a:r>
              <a:rPr lang="en-US" b="1" dirty="0" smtClean="0"/>
              <a:t>outcomes</a:t>
            </a:r>
          </a:p>
          <a:p>
            <a:r>
              <a:rPr lang="en-US" dirty="0" smtClean="0"/>
              <a:t>The pooled mean </a:t>
            </a:r>
            <a:r>
              <a:rPr lang="en-US" dirty="0"/>
              <a:t>operative time was </a:t>
            </a:r>
            <a:r>
              <a:rPr lang="en-US" b="1" dirty="0"/>
              <a:t>216 min</a:t>
            </a:r>
            <a:r>
              <a:rPr lang="en-US" dirty="0"/>
              <a:t> in J-pouch group and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 smtClean="0"/>
              <a:t>209 </a:t>
            </a:r>
            <a:r>
              <a:rPr lang="en-US" b="1" dirty="0"/>
              <a:t>min </a:t>
            </a:r>
            <a:r>
              <a:rPr lang="en-US" dirty="0"/>
              <a:t>in side-to-end </a:t>
            </a:r>
            <a:r>
              <a:rPr lang="en-US" dirty="0" smtClean="0"/>
              <a:t>group</a:t>
            </a:r>
          </a:p>
          <a:p>
            <a:r>
              <a:rPr lang="en-US" dirty="0"/>
              <a:t>The pooled mean </a:t>
            </a:r>
            <a:r>
              <a:rPr lang="en-US" dirty="0" smtClean="0"/>
              <a:t>postoperative hospital </a:t>
            </a:r>
            <a:r>
              <a:rPr lang="en-US" dirty="0"/>
              <a:t>stay was </a:t>
            </a:r>
            <a:r>
              <a:rPr lang="en-US" b="1" dirty="0"/>
              <a:t>20.9 days </a:t>
            </a:r>
            <a:r>
              <a:rPr lang="en-US" dirty="0"/>
              <a:t>in J-pouch group </a:t>
            </a:r>
            <a:r>
              <a:rPr lang="en-US" dirty="0" smtClean="0"/>
              <a:t>and </a:t>
            </a:r>
            <a:r>
              <a:rPr lang="en-US" b="1" dirty="0" smtClean="0"/>
              <a:t>27.8 </a:t>
            </a:r>
            <a:r>
              <a:rPr lang="en-US" b="1" dirty="0"/>
              <a:t>days</a:t>
            </a:r>
            <a:r>
              <a:rPr lang="en-US" dirty="0"/>
              <a:t> in side-to-end group</a:t>
            </a:r>
            <a:endParaRPr lang="en-US" dirty="0" smtClean="0"/>
          </a:p>
          <a:p>
            <a:r>
              <a:rPr lang="en-US" dirty="0"/>
              <a:t>There was no statistically significance between the two groups in terms of </a:t>
            </a:r>
            <a:r>
              <a:rPr lang="en-US" b="1" dirty="0"/>
              <a:t>operative time </a:t>
            </a:r>
            <a:r>
              <a:rPr lang="en-US" dirty="0"/>
              <a:t>and </a:t>
            </a:r>
            <a:r>
              <a:rPr lang="en-US" b="1" dirty="0"/>
              <a:t>postoperative hospital </a:t>
            </a:r>
            <a:r>
              <a:rPr lang="en-US" b="1" dirty="0" smtClean="0"/>
              <a:t>stay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34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pooled postoperative complication rate, </a:t>
            </a:r>
            <a:r>
              <a:rPr lang="en-US" dirty="0" smtClean="0"/>
              <a:t>reoperation rate</a:t>
            </a:r>
            <a:r>
              <a:rPr lang="en-US" dirty="0"/>
              <a:t>, and mortality rate were 29.9%, 18.7%, and </a:t>
            </a:r>
            <a:r>
              <a:rPr lang="en-US" dirty="0" smtClean="0"/>
              <a:t>1.7% in </a:t>
            </a:r>
            <a:r>
              <a:rPr lang="en-US" dirty="0"/>
              <a:t>J-pouch group and 26.7%, 13.1%, and 0.4% in </a:t>
            </a:r>
            <a:r>
              <a:rPr lang="en-US" dirty="0" smtClean="0"/>
              <a:t>side to- end </a:t>
            </a:r>
            <a:r>
              <a:rPr lang="en-US" dirty="0"/>
              <a:t>group, respectively.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postoperative complications, reoperation and mortality</a:t>
            </a:r>
            <a:r>
              <a:rPr lang="en-US" dirty="0"/>
              <a:t> were all comparable between two groups</a:t>
            </a:r>
          </a:p>
          <a:p>
            <a:r>
              <a:rPr lang="en-US" dirty="0"/>
              <a:t>The post operative complications studied were wound infection, bowel obstruction, anastomotic leakage, anastomotic stricture, rectovaginal fistula</a:t>
            </a:r>
          </a:p>
        </p:txBody>
      </p:sp>
    </p:spTree>
    <p:extLst>
      <p:ext uri="{BB962C8B-B14F-4D97-AF65-F5344CB8AC3E}">
        <p14:creationId xmlns:p14="http://schemas.microsoft.com/office/powerpoint/2010/main" val="3114676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615" y="0"/>
            <a:ext cx="626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929" y="0"/>
            <a:ext cx="5464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Limitations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heterogenesity</a:t>
            </a:r>
            <a:r>
              <a:rPr lang="en-US" dirty="0" smtClean="0"/>
              <a:t> in some analyses </a:t>
            </a:r>
            <a:r>
              <a:rPr lang="en-US" dirty="0" err="1" smtClean="0"/>
              <a:t>whichmay</a:t>
            </a:r>
            <a:r>
              <a:rPr lang="en-US" dirty="0" smtClean="0"/>
              <a:t> </a:t>
            </a:r>
            <a:r>
              <a:rPr lang="en-US" dirty="0" smtClean="0"/>
              <a:t>be influenced by factors such as </a:t>
            </a:r>
            <a:r>
              <a:rPr lang="en-US" dirty="0" err="1" smtClean="0"/>
              <a:t>patients’s</a:t>
            </a:r>
            <a:r>
              <a:rPr lang="en-US" dirty="0" smtClean="0"/>
              <a:t> sex, surgeon’s experience, the surgical technique and (neo)adjuvant therapy</a:t>
            </a:r>
          </a:p>
          <a:p>
            <a:r>
              <a:rPr lang="en-US" dirty="0" smtClean="0"/>
              <a:t>Different </a:t>
            </a:r>
            <a:r>
              <a:rPr lang="en-US" dirty="0"/>
              <a:t>trials used different </a:t>
            </a:r>
            <a:r>
              <a:rPr lang="en-US" dirty="0" err="1"/>
              <a:t>QoL</a:t>
            </a:r>
            <a:r>
              <a:rPr lang="en-US" dirty="0"/>
              <a:t> </a:t>
            </a:r>
            <a:r>
              <a:rPr lang="en-US" dirty="0" smtClean="0"/>
              <a:t>questionnaires</a:t>
            </a:r>
          </a:p>
          <a:p>
            <a:r>
              <a:rPr lang="en-US" dirty="0" smtClean="0"/>
              <a:t>None of </a:t>
            </a:r>
            <a:r>
              <a:rPr lang="en-US" dirty="0"/>
              <a:t>these nine studies reported the outcomes </a:t>
            </a:r>
            <a:r>
              <a:rPr lang="en-US" dirty="0" smtClean="0"/>
              <a:t>separately for </a:t>
            </a:r>
            <a:r>
              <a:rPr lang="en-US" dirty="0"/>
              <a:t>men and </a:t>
            </a:r>
            <a:r>
              <a:rPr lang="en-US" dirty="0" smtClean="0"/>
              <a:t>women</a:t>
            </a:r>
          </a:p>
          <a:p>
            <a:r>
              <a:rPr lang="en-US" dirty="0" smtClean="0"/>
              <a:t>Nighttime incontinence was not </a:t>
            </a:r>
            <a:r>
              <a:rPr lang="en-US" dirty="0" err="1" smtClean="0"/>
              <a:t>analysed</a:t>
            </a:r>
            <a:r>
              <a:rPr lang="en-US" dirty="0" smtClean="0"/>
              <a:t> because </a:t>
            </a:r>
            <a:r>
              <a:rPr lang="en-US" dirty="0"/>
              <a:t>no studies reported this outcome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1070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Conclusions</a:t>
            </a:r>
          </a:p>
          <a:p>
            <a:r>
              <a:rPr lang="en-US" dirty="0"/>
              <a:t>The currently limited evidence suggests that </a:t>
            </a:r>
            <a:r>
              <a:rPr lang="en-US" dirty="0" smtClean="0"/>
              <a:t>colonic J-pouch </a:t>
            </a:r>
            <a:r>
              <a:rPr lang="en-US" dirty="0"/>
              <a:t>and side-to-end anastomosis are comparable </a:t>
            </a:r>
            <a:r>
              <a:rPr lang="en-US" dirty="0" smtClean="0"/>
              <a:t>in terms </a:t>
            </a:r>
            <a:r>
              <a:rPr lang="en-US" dirty="0"/>
              <a:t>of bowel functional outcomes, </a:t>
            </a:r>
            <a:r>
              <a:rPr lang="en-US" dirty="0" err="1"/>
              <a:t>QoL</a:t>
            </a:r>
            <a:r>
              <a:rPr lang="en-US" dirty="0"/>
              <a:t>, and </a:t>
            </a:r>
            <a:r>
              <a:rPr lang="en-US" dirty="0" smtClean="0"/>
              <a:t>perioperative outcomes</a:t>
            </a:r>
          </a:p>
          <a:p>
            <a:r>
              <a:rPr lang="en-US" dirty="0"/>
              <a:t>A large sample </a:t>
            </a:r>
            <a:r>
              <a:rPr lang="en-US" dirty="0" smtClean="0"/>
              <a:t>randomized controlled </a:t>
            </a:r>
            <a:r>
              <a:rPr lang="en-US" dirty="0"/>
              <a:t>study comparing colonic J-pouch </a:t>
            </a:r>
            <a:r>
              <a:rPr lang="en-US" dirty="0" smtClean="0"/>
              <a:t>and side-to-end </a:t>
            </a:r>
            <a:r>
              <a:rPr lang="en-US" dirty="0"/>
              <a:t>anastomosis for rectal cancer is warranted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5951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145"/>
            <a:ext cx="10515600" cy="50569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Ortiz H, Armendariz P. Anterior resection: do the patients perceive any clinical benefit? </a:t>
            </a:r>
            <a:r>
              <a:rPr lang="en-US" dirty="0" err="1" smtClean="0"/>
              <a:t>Int</a:t>
            </a:r>
            <a:r>
              <a:rPr lang="en-US" dirty="0" smtClean="0"/>
              <a:t> J Colorectal Dis. 1996;11(4):191–5.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Bregendahl</a:t>
            </a:r>
            <a:r>
              <a:rPr lang="en-US" dirty="0" smtClean="0"/>
              <a:t> S, </a:t>
            </a:r>
            <a:r>
              <a:rPr lang="en-US" dirty="0" err="1" smtClean="0"/>
              <a:t>Emmertsen</a:t>
            </a:r>
            <a:r>
              <a:rPr lang="en-US" dirty="0" smtClean="0"/>
              <a:t> KJ, </a:t>
            </a:r>
            <a:r>
              <a:rPr lang="en-US" dirty="0" err="1" smtClean="0"/>
              <a:t>Lous</a:t>
            </a:r>
            <a:r>
              <a:rPr lang="en-US" dirty="0" smtClean="0"/>
              <a:t> J, </a:t>
            </a:r>
            <a:r>
              <a:rPr lang="en-US" dirty="0" err="1" smtClean="0"/>
              <a:t>Laurberg</a:t>
            </a:r>
            <a:r>
              <a:rPr lang="en-US" dirty="0" smtClean="0"/>
              <a:t> S. Bowel dysfunction after low anterior resection with and without </a:t>
            </a:r>
            <a:r>
              <a:rPr lang="en-US" dirty="0" err="1" smtClean="0"/>
              <a:t>neoadjuvant</a:t>
            </a:r>
            <a:r>
              <a:rPr lang="en-US" dirty="0" smtClean="0"/>
              <a:t> therapy for rectal cancer: a population-based cross-sectional study. Colorectal Dis. 2013;15(9):1130–9.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Juul</a:t>
            </a:r>
            <a:r>
              <a:rPr lang="en-US" dirty="0" smtClean="0"/>
              <a:t> T, </a:t>
            </a:r>
            <a:r>
              <a:rPr lang="en-US" dirty="0" err="1" smtClean="0"/>
              <a:t>Ahlberg</a:t>
            </a:r>
            <a:r>
              <a:rPr lang="en-US" dirty="0" smtClean="0"/>
              <a:t> M, </a:t>
            </a:r>
            <a:r>
              <a:rPr lang="en-US" dirty="0" err="1" smtClean="0"/>
              <a:t>Biondo</a:t>
            </a:r>
            <a:r>
              <a:rPr lang="en-US" dirty="0" smtClean="0"/>
              <a:t> S, et al. Low anterior resection syndrome an quality of life: an international multicenter study. Dis Colon Rectum. 2014;57(5):585–91.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Juul</a:t>
            </a:r>
            <a:r>
              <a:rPr lang="en-US" dirty="0" smtClean="0"/>
              <a:t> T, </a:t>
            </a:r>
            <a:r>
              <a:rPr lang="en-US" dirty="0" err="1" smtClean="0"/>
              <a:t>Battersby</a:t>
            </a:r>
            <a:r>
              <a:rPr lang="en-US" dirty="0" smtClean="0"/>
              <a:t> NJ, Christensen P, et al. Validation of the English translation of the low anterior resection syndrome score. Colorectal Dis. 2015;17(10):908–16.</a:t>
            </a:r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Ekkarat</a:t>
            </a:r>
            <a:r>
              <a:rPr lang="en-US" dirty="0" smtClean="0"/>
              <a:t> P, </a:t>
            </a:r>
            <a:r>
              <a:rPr lang="en-US" dirty="0" err="1" smtClean="0"/>
              <a:t>Boonpipattanapong</a:t>
            </a:r>
            <a:r>
              <a:rPr lang="en-US" dirty="0" smtClean="0"/>
              <a:t> T, </a:t>
            </a:r>
            <a:r>
              <a:rPr lang="en-US" dirty="0" err="1" smtClean="0"/>
              <a:t>Tantiphlachiva</a:t>
            </a:r>
            <a:r>
              <a:rPr lang="en-US" dirty="0" smtClean="0"/>
              <a:t> K, </a:t>
            </a:r>
            <a:r>
              <a:rPr lang="en-US" dirty="0" err="1" smtClean="0"/>
              <a:t>Sangkhathat</a:t>
            </a:r>
            <a:r>
              <a:rPr lang="en-US" dirty="0" smtClean="0"/>
              <a:t> S. Factors determining low anterior resection syndrome after rectal cancer resection: a study in Thai patients. Asian J Surg. 2016;39(4):225–31.</a:t>
            </a:r>
          </a:p>
          <a:p>
            <a:pPr marL="0" indent="0">
              <a:buNone/>
            </a:pPr>
            <a:r>
              <a:rPr lang="en-US" dirty="0" smtClean="0"/>
              <a:t>6. Hughes DL, Cornish J, Morris C. Functional outcome following rectal surgery-predisposing factors for low anterior resection syndrome. </a:t>
            </a:r>
            <a:r>
              <a:rPr lang="en-US" dirty="0" err="1" smtClean="0"/>
              <a:t>Int</a:t>
            </a:r>
            <a:r>
              <a:rPr lang="en-US" dirty="0" smtClean="0"/>
              <a:t> J Colorectal Dis. 2017;32(5):691–7.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6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Introduction</a:t>
            </a:r>
          </a:p>
          <a:p>
            <a:r>
              <a:rPr lang="en-US" dirty="0"/>
              <a:t>Total </a:t>
            </a:r>
            <a:r>
              <a:rPr lang="en-US" dirty="0" err="1"/>
              <a:t>mesorectal</a:t>
            </a:r>
            <a:r>
              <a:rPr lang="en-US" dirty="0"/>
              <a:t> excision (TME) is the best </a:t>
            </a:r>
            <a:r>
              <a:rPr lang="en-US" dirty="0" smtClean="0"/>
              <a:t>available treatment </a:t>
            </a:r>
            <a:r>
              <a:rPr lang="en-US" dirty="0"/>
              <a:t>for rectal </a:t>
            </a:r>
            <a:r>
              <a:rPr lang="en-US" dirty="0" smtClean="0"/>
              <a:t>cancer for the </a:t>
            </a:r>
            <a:r>
              <a:rPr lang="en-US" dirty="0"/>
              <a:t>majority of patients with </a:t>
            </a:r>
            <a:r>
              <a:rPr lang="en-US" dirty="0" smtClean="0"/>
              <a:t>mid and </a:t>
            </a:r>
            <a:r>
              <a:rPr lang="en-US" dirty="0"/>
              <a:t>upper rectal </a:t>
            </a:r>
            <a:r>
              <a:rPr lang="en-US" dirty="0" smtClean="0"/>
              <a:t>cancer</a:t>
            </a:r>
          </a:p>
          <a:p>
            <a:r>
              <a:rPr lang="en-US" dirty="0"/>
              <a:t>After TME, the most widely </a:t>
            </a:r>
            <a:r>
              <a:rPr lang="en-US" dirty="0" smtClean="0"/>
              <a:t>used reconstructive </a:t>
            </a:r>
            <a:r>
              <a:rPr lang="en-US" dirty="0"/>
              <a:t>technique is </a:t>
            </a:r>
            <a:r>
              <a:rPr lang="en-US" b="1" dirty="0"/>
              <a:t>straight </a:t>
            </a:r>
            <a:r>
              <a:rPr lang="en-US" b="1" dirty="0" err="1"/>
              <a:t>coloanal</a:t>
            </a:r>
            <a:r>
              <a:rPr lang="en-US" b="1" dirty="0"/>
              <a:t> anastomosis</a:t>
            </a:r>
            <a:r>
              <a:rPr lang="en-US" dirty="0"/>
              <a:t>.</a:t>
            </a:r>
          </a:p>
          <a:p>
            <a:r>
              <a:rPr lang="en-US" dirty="0"/>
              <a:t>However, because the sigmoid colon is </a:t>
            </a:r>
            <a:r>
              <a:rPr lang="en-US" dirty="0" smtClean="0"/>
              <a:t>usually excised </a:t>
            </a:r>
            <a:r>
              <a:rPr lang="en-US" dirty="0"/>
              <a:t>during surgery which decreases the </a:t>
            </a:r>
            <a:r>
              <a:rPr lang="en-US" dirty="0" smtClean="0"/>
              <a:t>storage volume </a:t>
            </a:r>
            <a:r>
              <a:rPr lang="en-US" dirty="0"/>
              <a:t>of stool, there is a common problem </a:t>
            </a:r>
            <a:r>
              <a:rPr lang="en-US" dirty="0" smtClean="0"/>
              <a:t>seriously influencing </a:t>
            </a:r>
            <a:r>
              <a:rPr lang="en-US" dirty="0"/>
              <a:t>the life quality of patients, </a:t>
            </a:r>
            <a:r>
              <a:rPr lang="en-US" dirty="0" smtClean="0"/>
              <a:t>including increased </a:t>
            </a:r>
            <a:r>
              <a:rPr lang="en-US" dirty="0"/>
              <a:t>tool frequency, urgency and </a:t>
            </a:r>
            <a:r>
              <a:rPr lang="en-US" dirty="0" smtClean="0"/>
              <a:t>incontinence, which </a:t>
            </a:r>
            <a:r>
              <a:rPr lang="en-US" dirty="0"/>
              <a:t>is termed as “</a:t>
            </a:r>
            <a:r>
              <a:rPr lang="en-US" b="1" dirty="0"/>
              <a:t>anterior resection </a:t>
            </a:r>
            <a:r>
              <a:rPr lang="en-US" b="1" dirty="0" smtClean="0"/>
              <a:t>syndrome (ARS</a:t>
            </a:r>
            <a:r>
              <a:rPr lang="en-US" b="1" dirty="0"/>
              <a:t>)”</a:t>
            </a:r>
          </a:p>
        </p:txBody>
      </p:sp>
    </p:spTree>
    <p:extLst>
      <p:ext uri="{BB962C8B-B14F-4D97-AF65-F5344CB8AC3E}">
        <p14:creationId xmlns:p14="http://schemas.microsoft.com/office/powerpoint/2010/main" val="11678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3781"/>
            <a:ext cx="10515600" cy="649287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7. </a:t>
            </a:r>
            <a:r>
              <a:rPr lang="en-US" sz="4500" dirty="0" err="1"/>
              <a:t>Lazorthes</a:t>
            </a:r>
            <a:r>
              <a:rPr lang="en-US" sz="4500" dirty="0"/>
              <a:t> F, </a:t>
            </a:r>
            <a:r>
              <a:rPr lang="en-US" sz="4500" dirty="0" err="1"/>
              <a:t>Fages</a:t>
            </a:r>
            <a:r>
              <a:rPr lang="en-US" sz="4500" dirty="0"/>
              <a:t> P, </a:t>
            </a:r>
            <a:r>
              <a:rPr lang="en-US" sz="4500" dirty="0" err="1"/>
              <a:t>Chiotasso</a:t>
            </a:r>
            <a:r>
              <a:rPr lang="en-US" sz="4500" dirty="0"/>
              <a:t> P, </a:t>
            </a:r>
            <a:r>
              <a:rPr lang="en-US" sz="4500" dirty="0" err="1"/>
              <a:t>Lemozy</a:t>
            </a:r>
            <a:r>
              <a:rPr lang="en-US" sz="4500" dirty="0"/>
              <a:t> J, Bloom E. Resection of </a:t>
            </a:r>
            <a:r>
              <a:rPr lang="en-US" sz="4500" dirty="0" smtClean="0"/>
              <a:t>the rectum </a:t>
            </a:r>
            <a:r>
              <a:rPr lang="en-US" sz="4500" dirty="0"/>
              <a:t>with construction of a colonic reservoir and </a:t>
            </a:r>
            <a:r>
              <a:rPr lang="en-US" sz="4500" dirty="0" err="1"/>
              <a:t>colo</a:t>
            </a:r>
            <a:r>
              <a:rPr lang="en-US" sz="4500" dirty="0"/>
              <a:t>-anal </a:t>
            </a:r>
            <a:r>
              <a:rPr lang="en-US" sz="4500" dirty="0" err="1" smtClean="0"/>
              <a:t>anastomosisfor</a:t>
            </a:r>
            <a:r>
              <a:rPr lang="en-US" sz="4500" dirty="0" smtClean="0"/>
              <a:t> </a:t>
            </a:r>
            <a:r>
              <a:rPr lang="en-US" sz="4500" dirty="0"/>
              <a:t>carcinoma of the rectum. Br J Surg. 1986;73(2):136–8.</a:t>
            </a:r>
          </a:p>
          <a:p>
            <a:pPr marL="0" indent="0">
              <a:buNone/>
            </a:pPr>
            <a:r>
              <a:rPr lang="en-US" sz="4400" dirty="0"/>
              <a:t>8. </a:t>
            </a:r>
            <a:r>
              <a:rPr lang="en-US" sz="4400" dirty="0" err="1"/>
              <a:t>Parc</a:t>
            </a:r>
            <a:r>
              <a:rPr lang="en-US" sz="4400" dirty="0"/>
              <a:t> R, </a:t>
            </a:r>
            <a:r>
              <a:rPr lang="en-US" sz="4400" dirty="0" err="1"/>
              <a:t>Tiret</a:t>
            </a:r>
            <a:r>
              <a:rPr lang="en-US" sz="4400" dirty="0"/>
              <a:t> E, </a:t>
            </a:r>
            <a:r>
              <a:rPr lang="en-US" sz="4400" dirty="0" err="1"/>
              <a:t>Frileux</a:t>
            </a:r>
            <a:r>
              <a:rPr lang="en-US" sz="4400" dirty="0"/>
              <a:t> P, </a:t>
            </a:r>
            <a:r>
              <a:rPr lang="en-US" sz="4400" dirty="0" err="1"/>
              <a:t>Moszkowski</a:t>
            </a:r>
            <a:r>
              <a:rPr lang="en-US" sz="4400" dirty="0"/>
              <a:t> E, </a:t>
            </a:r>
            <a:r>
              <a:rPr lang="en-US" sz="4400" dirty="0" err="1"/>
              <a:t>Loygue</a:t>
            </a:r>
            <a:r>
              <a:rPr lang="en-US" sz="4400" dirty="0"/>
              <a:t> J. Resection and </a:t>
            </a:r>
            <a:r>
              <a:rPr lang="en-US" sz="4400" dirty="0" err="1" smtClean="0"/>
              <a:t>coloanalanastomosis</a:t>
            </a:r>
            <a:r>
              <a:rPr lang="en-US" sz="4400" dirty="0" smtClean="0"/>
              <a:t> </a:t>
            </a:r>
            <a:r>
              <a:rPr lang="en-US" sz="4400" dirty="0"/>
              <a:t>with colonic reservoir for rectal carcinoma. Br J </a:t>
            </a:r>
            <a:r>
              <a:rPr lang="en-US" sz="4400" dirty="0" smtClean="0"/>
              <a:t>Surg.1986;73(2</a:t>
            </a:r>
            <a:r>
              <a:rPr lang="en-US" sz="4400" dirty="0"/>
              <a:t>):139–41.</a:t>
            </a:r>
          </a:p>
          <a:p>
            <a:pPr marL="0" indent="0">
              <a:buNone/>
            </a:pPr>
            <a:r>
              <a:rPr lang="en-US" sz="4400" dirty="0"/>
              <a:t>9. </a:t>
            </a:r>
            <a:r>
              <a:rPr lang="en-US" sz="4400" dirty="0" err="1"/>
              <a:t>Hida</a:t>
            </a:r>
            <a:r>
              <a:rPr lang="en-US" sz="4400" dirty="0"/>
              <a:t> J, </a:t>
            </a:r>
            <a:r>
              <a:rPr lang="en-US" sz="4400" dirty="0" err="1"/>
              <a:t>Yasutomi</a:t>
            </a:r>
            <a:r>
              <a:rPr lang="en-US" sz="4400" dirty="0"/>
              <a:t> M, Fujimoto K, et al. Functional outcome after low </a:t>
            </a:r>
            <a:r>
              <a:rPr lang="en-US" sz="4400" dirty="0" err="1" smtClean="0"/>
              <a:t>anteriorresection</a:t>
            </a:r>
            <a:r>
              <a:rPr lang="en-US" sz="4400" dirty="0" smtClean="0"/>
              <a:t> </a:t>
            </a:r>
            <a:r>
              <a:rPr lang="en-US" sz="4400" dirty="0"/>
              <a:t>with low anastomosis for rectal cancer using the </a:t>
            </a:r>
            <a:r>
              <a:rPr lang="en-US" sz="4400" dirty="0" err="1" smtClean="0"/>
              <a:t>colonicJ</a:t>
            </a:r>
            <a:r>
              <a:rPr lang="en-US" sz="4400" dirty="0" smtClean="0"/>
              <a:t>-pouch</a:t>
            </a:r>
            <a:r>
              <a:rPr lang="en-US" sz="4400" dirty="0"/>
              <a:t>. Prospective randomized study for determination of </a:t>
            </a:r>
            <a:r>
              <a:rPr lang="en-US" sz="4400" dirty="0" err="1" smtClean="0"/>
              <a:t>optimumpouch</a:t>
            </a:r>
            <a:r>
              <a:rPr lang="en-US" sz="4400" dirty="0" smtClean="0"/>
              <a:t> </a:t>
            </a:r>
            <a:r>
              <a:rPr lang="en-US" sz="4400" dirty="0"/>
              <a:t>size. Dis Colon Rectum. 1996;39(9):986–91.</a:t>
            </a:r>
          </a:p>
          <a:p>
            <a:pPr marL="0" indent="0">
              <a:buNone/>
            </a:pPr>
            <a:r>
              <a:rPr lang="en-US" sz="4400" dirty="0"/>
              <a:t>10. Otto S, </a:t>
            </a:r>
            <a:r>
              <a:rPr lang="en-US" sz="4400" dirty="0" err="1"/>
              <a:t>Kroesen</a:t>
            </a:r>
            <a:r>
              <a:rPr lang="en-US" sz="4400" dirty="0"/>
              <a:t> AJ, </a:t>
            </a:r>
            <a:r>
              <a:rPr lang="en-US" sz="4400" dirty="0" err="1"/>
              <a:t>Hotz</a:t>
            </a:r>
            <a:r>
              <a:rPr lang="en-US" sz="4400" dirty="0"/>
              <a:t> HG, </a:t>
            </a:r>
            <a:r>
              <a:rPr lang="en-US" sz="4400" dirty="0" err="1"/>
              <a:t>Buhr</a:t>
            </a:r>
            <a:r>
              <a:rPr lang="en-US" sz="4400" dirty="0"/>
              <a:t> HJ, </a:t>
            </a:r>
            <a:r>
              <a:rPr lang="en-US" sz="4400" dirty="0" err="1"/>
              <a:t>Kruschewski</a:t>
            </a:r>
            <a:r>
              <a:rPr lang="en-US" sz="4400" dirty="0"/>
              <a:t> M. Effect of </a:t>
            </a:r>
            <a:r>
              <a:rPr lang="en-US" sz="4400" dirty="0" err="1" smtClean="0"/>
              <a:t>anastomosislevel</a:t>
            </a:r>
            <a:r>
              <a:rPr lang="en-US" sz="4400" dirty="0" smtClean="0"/>
              <a:t> </a:t>
            </a:r>
            <a:r>
              <a:rPr lang="en-US" sz="4400" dirty="0"/>
              <a:t>on continence performance and quality of life after </a:t>
            </a:r>
            <a:r>
              <a:rPr lang="en-US" sz="4400" dirty="0" smtClean="0"/>
              <a:t>colonic </a:t>
            </a:r>
            <a:r>
              <a:rPr lang="fr-FR" sz="4400" dirty="0" smtClean="0"/>
              <a:t>J-</a:t>
            </a:r>
            <a:r>
              <a:rPr lang="fr-FR" sz="4400" dirty="0" err="1" smtClean="0"/>
              <a:t>pouch</a:t>
            </a:r>
            <a:r>
              <a:rPr lang="fr-FR" sz="4400" dirty="0" smtClean="0"/>
              <a:t> </a:t>
            </a:r>
            <a:r>
              <a:rPr lang="fr-FR" sz="4400" dirty="0"/>
              <a:t>reconstruction. </a:t>
            </a:r>
            <a:r>
              <a:rPr lang="fr-FR" sz="4400" dirty="0" err="1"/>
              <a:t>Dig</a:t>
            </a:r>
            <a:r>
              <a:rPr lang="fr-FR" sz="4400" dirty="0"/>
              <a:t> Dis </a:t>
            </a:r>
            <a:r>
              <a:rPr lang="fr-FR" sz="4400" dirty="0" err="1"/>
              <a:t>Sci</a:t>
            </a:r>
            <a:r>
              <a:rPr lang="fr-FR" sz="4400" dirty="0"/>
              <a:t>. 2008;53(1):14–20.</a:t>
            </a:r>
          </a:p>
          <a:p>
            <a:pPr marL="0" indent="0">
              <a:buNone/>
            </a:pPr>
            <a:r>
              <a:rPr lang="en-US" sz="4400" dirty="0"/>
              <a:t>11. Brown CJ, </a:t>
            </a:r>
            <a:r>
              <a:rPr lang="en-US" sz="4400" dirty="0" err="1"/>
              <a:t>Fenech</a:t>
            </a:r>
            <a:r>
              <a:rPr lang="en-US" sz="4400" dirty="0"/>
              <a:t> DS, McLeod RS. Reconstructive techniques </a:t>
            </a:r>
            <a:r>
              <a:rPr lang="en-US" sz="4400" dirty="0" err="1" smtClean="0"/>
              <a:t>afterrectal</a:t>
            </a:r>
            <a:r>
              <a:rPr lang="en-US" sz="4400" dirty="0" smtClean="0"/>
              <a:t> </a:t>
            </a:r>
            <a:r>
              <a:rPr lang="en-US" sz="4400" dirty="0"/>
              <a:t>resection for rectal cancer. Cochrane Database </a:t>
            </a:r>
            <a:r>
              <a:rPr lang="en-US" sz="4400" dirty="0" err="1"/>
              <a:t>Syst</a:t>
            </a:r>
            <a:r>
              <a:rPr lang="en-US" sz="4400" dirty="0"/>
              <a:t> </a:t>
            </a:r>
            <a:r>
              <a:rPr lang="en-US" sz="4400" dirty="0" smtClean="0"/>
              <a:t>Rev.2008;2:CD006040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dirty="0"/>
              <a:t>12. Harris GJ, </a:t>
            </a:r>
            <a:r>
              <a:rPr lang="en-US" sz="4400" dirty="0" err="1"/>
              <a:t>Lavery</a:t>
            </a:r>
            <a:r>
              <a:rPr lang="en-US" sz="4400" dirty="0"/>
              <a:t> IJ, Fazio VW. Reasons for failure to construct the </a:t>
            </a:r>
            <a:r>
              <a:rPr lang="en-US" sz="4400" dirty="0" err="1" smtClean="0"/>
              <a:t>colonicJ</a:t>
            </a:r>
            <a:r>
              <a:rPr lang="en-US" sz="4400" dirty="0" smtClean="0"/>
              <a:t>-pouch</a:t>
            </a:r>
            <a:r>
              <a:rPr lang="en-US" sz="4400" dirty="0"/>
              <a:t>. What can be done to improve the size of the </a:t>
            </a:r>
            <a:r>
              <a:rPr lang="en-US" sz="4400" dirty="0" err="1"/>
              <a:t>neorectal</a:t>
            </a:r>
            <a:r>
              <a:rPr lang="en-US" sz="4400" dirty="0"/>
              <a:t> </a:t>
            </a:r>
            <a:r>
              <a:rPr lang="en-US" sz="4400" dirty="0" smtClean="0"/>
              <a:t>reservoir should </a:t>
            </a:r>
            <a:r>
              <a:rPr lang="en-US" sz="4400" dirty="0"/>
              <a:t>it occur? Dis Colon Rectum. 2002;45(10):1304–8.</a:t>
            </a:r>
          </a:p>
          <a:p>
            <a:pPr marL="0" indent="0">
              <a:buNone/>
            </a:pPr>
            <a:r>
              <a:rPr lang="en-US" sz="4400" dirty="0"/>
              <a:t>13. </a:t>
            </a:r>
            <a:r>
              <a:rPr lang="en-US" sz="4400" dirty="0" err="1"/>
              <a:t>Zehnder</a:t>
            </a:r>
            <a:r>
              <a:rPr lang="en-US" sz="4400" dirty="0"/>
              <a:t> MA. 2 variations of the sigmoid-rectum resection suture. I. </a:t>
            </a:r>
            <a:r>
              <a:rPr lang="en-US" sz="4400" dirty="0" err="1" smtClean="0"/>
              <a:t>Sideto</a:t>
            </a:r>
            <a:r>
              <a:rPr lang="en-US" sz="4400" dirty="0" smtClean="0"/>
              <a:t>- end </a:t>
            </a:r>
            <a:r>
              <a:rPr lang="en-US" sz="4400" dirty="0"/>
              <a:t>anastomosis of the sigmoid-rectum. II. </a:t>
            </a:r>
            <a:r>
              <a:rPr lang="en-US" sz="4400" dirty="0" err="1"/>
              <a:t>Extraperitoneal</a:t>
            </a:r>
            <a:r>
              <a:rPr lang="en-US" sz="4400" dirty="0"/>
              <a:t> </a:t>
            </a:r>
            <a:r>
              <a:rPr lang="en-US" sz="4400" dirty="0" err="1" smtClean="0"/>
              <a:t>transpositionf</a:t>
            </a:r>
            <a:r>
              <a:rPr lang="en-US" sz="4400" dirty="0" smtClean="0"/>
              <a:t> </a:t>
            </a:r>
            <a:r>
              <a:rPr lang="en-US" sz="4400" dirty="0"/>
              <a:t>the colonic resection suture. </a:t>
            </a:r>
            <a:r>
              <a:rPr lang="en-US" sz="4400" dirty="0" err="1"/>
              <a:t>Helv</a:t>
            </a:r>
            <a:r>
              <a:rPr lang="en-US" sz="4400" dirty="0"/>
              <a:t> </a:t>
            </a:r>
            <a:r>
              <a:rPr lang="en-US" sz="4400" dirty="0" err="1"/>
              <a:t>Chir</a:t>
            </a:r>
            <a:r>
              <a:rPr lang="en-US" sz="4400" dirty="0"/>
              <a:t> </a:t>
            </a:r>
            <a:r>
              <a:rPr lang="en-US" sz="4400" dirty="0" err="1"/>
              <a:t>Acta</a:t>
            </a:r>
            <a:r>
              <a:rPr lang="en-US" sz="4400" dirty="0"/>
              <a:t>. 1968;35(5):</a:t>
            </a:r>
            <a:r>
              <a:rPr lang="en-US" sz="4400" dirty="0" smtClean="0"/>
              <a:t>52634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dirty="0"/>
              <a:t>14. Zhang YC, </a:t>
            </a:r>
            <a:r>
              <a:rPr lang="en-US" sz="4400" dirty="0" err="1"/>
              <a:t>Jin</a:t>
            </a:r>
            <a:r>
              <a:rPr lang="en-US" sz="4400" dirty="0"/>
              <a:t> XD, Zhang YT, Wang ZQ. Better functional outcome </a:t>
            </a:r>
            <a:r>
              <a:rPr lang="en-US" sz="4400" dirty="0" smtClean="0"/>
              <a:t>provided by </a:t>
            </a:r>
            <a:r>
              <a:rPr lang="en-US" sz="4400" dirty="0"/>
              <a:t>short-armed sigmoid colon-rectal side-to-end anastomosis </a:t>
            </a:r>
            <a:r>
              <a:rPr lang="en-US" sz="4400" dirty="0" smtClean="0"/>
              <a:t>after laparoscopic </a:t>
            </a:r>
            <a:r>
              <a:rPr lang="en-US" sz="4400" dirty="0"/>
              <a:t>low anterior resection: a match-paired retrospective </a:t>
            </a:r>
            <a:r>
              <a:rPr lang="en-US" sz="4400" dirty="0" err="1" smtClean="0"/>
              <a:t>studyfrom</a:t>
            </a:r>
            <a:r>
              <a:rPr lang="en-US" sz="4400" dirty="0" smtClean="0"/>
              <a:t> </a:t>
            </a:r>
            <a:r>
              <a:rPr lang="en-US" sz="4400" dirty="0"/>
              <a:t>China. </a:t>
            </a:r>
            <a:r>
              <a:rPr lang="en-US" sz="4400" dirty="0" err="1"/>
              <a:t>Int</a:t>
            </a:r>
            <a:r>
              <a:rPr lang="en-US" sz="4400" dirty="0"/>
              <a:t> J Colorectal Dis. 2012;27(4):535–41.</a:t>
            </a:r>
          </a:p>
          <a:p>
            <a:pPr marL="0" indent="0">
              <a:buNone/>
            </a:pPr>
            <a:r>
              <a:rPr lang="en-US" sz="4400" dirty="0"/>
              <a:t>15. </a:t>
            </a:r>
            <a:r>
              <a:rPr lang="en-US" sz="4400" dirty="0" err="1"/>
              <a:t>Doeksen</a:t>
            </a:r>
            <a:r>
              <a:rPr lang="en-US" sz="4400" dirty="0"/>
              <a:t> A, </a:t>
            </a:r>
            <a:r>
              <a:rPr lang="en-US" sz="4400" dirty="0" err="1"/>
              <a:t>Bakx</a:t>
            </a:r>
            <a:r>
              <a:rPr lang="en-US" sz="4400" dirty="0"/>
              <a:t> R, Vincent A, et al. J-pouch vs side-to-end </a:t>
            </a:r>
            <a:r>
              <a:rPr lang="en-US" sz="4400" dirty="0" err="1" smtClean="0"/>
              <a:t>coloanal</a:t>
            </a:r>
            <a:r>
              <a:rPr lang="en-US" sz="4400" dirty="0" smtClean="0"/>
              <a:t> anastomosis </a:t>
            </a:r>
            <a:r>
              <a:rPr lang="en-US" sz="4400" dirty="0"/>
              <a:t>after preoperative radiotherapy and total </a:t>
            </a:r>
            <a:r>
              <a:rPr lang="en-US" sz="4400" dirty="0" err="1" smtClean="0"/>
              <a:t>mesorectal</a:t>
            </a:r>
            <a:r>
              <a:rPr lang="en-US" sz="4400" dirty="0" smtClean="0"/>
              <a:t> excision </a:t>
            </a:r>
            <a:r>
              <a:rPr lang="en-US" sz="4400" dirty="0"/>
              <a:t>for rectal cancer: a </a:t>
            </a:r>
            <a:r>
              <a:rPr lang="en-US" sz="4400" dirty="0" err="1"/>
              <a:t>multicentre</a:t>
            </a:r>
            <a:r>
              <a:rPr lang="en-US" sz="4400" dirty="0"/>
              <a:t> randomized trial. Colorectal Dis.</a:t>
            </a:r>
          </a:p>
          <a:p>
            <a:pPr marL="0" indent="0">
              <a:buNone/>
            </a:pPr>
            <a:r>
              <a:rPr lang="en-US" sz="4400" dirty="0"/>
              <a:t>2012;14(6):705–13</a:t>
            </a:r>
          </a:p>
        </p:txBody>
      </p:sp>
    </p:spTree>
    <p:extLst>
      <p:ext uri="{BB962C8B-B14F-4D97-AF65-F5344CB8AC3E}">
        <p14:creationId xmlns:p14="http://schemas.microsoft.com/office/powerpoint/2010/main" val="29003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655" y="2675731"/>
            <a:ext cx="5188527" cy="132556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</a:t>
            </a:r>
            <a:r>
              <a:rPr lang="en-US" dirty="0"/>
              <a:t>19–56% of patients would </a:t>
            </a:r>
            <a:r>
              <a:rPr lang="en-US" dirty="0" smtClean="0"/>
              <a:t>suffer from ARS</a:t>
            </a:r>
          </a:p>
          <a:p>
            <a:r>
              <a:rPr lang="en-US" dirty="0" smtClean="0"/>
              <a:t>Thus, modifications were made in the straight anastomotic technique for better </a:t>
            </a:r>
            <a:r>
              <a:rPr lang="en-US" dirty="0"/>
              <a:t>functional </a:t>
            </a:r>
            <a:r>
              <a:rPr lang="en-US" dirty="0" smtClean="0"/>
              <a:t>outcomes</a:t>
            </a:r>
          </a:p>
          <a:p>
            <a:r>
              <a:rPr lang="en-US" b="1" dirty="0"/>
              <a:t>Colonic J-pouch anastomosis</a:t>
            </a:r>
            <a:r>
              <a:rPr lang="en-US" dirty="0"/>
              <a:t> was introduced </a:t>
            </a:r>
            <a:r>
              <a:rPr lang="en-US" dirty="0" smtClean="0"/>
              <a:t>in </a:t>
            </a:r>
            <a:r>
              <a:rPr lang="en-US" dirty="0"/>
              <a:t>1986. A 5–8 </a:t>
            </a:r>
            <a:r>
              <a:rPr lang="en-US" dirty="0" err="1" smtClean="0"/>
              <a:t>cmlong</a:t>
            </a:r>
            <a:r>
              <a:rPr lang="en-US" dirty="0" smtClean="0"/>
              <a:t> colonic </a:t>
            </a:r>
            <a:r>
              <a:rPr lang="en-US" dirty="0"/>
              <a:t>segment was considered as the </a:t>
            </a:r>
            <a:r>
              <a:rPr lang="en-US" dirty="0" smtClean="0"/>
              <a:t>optimum size </a:t>
            </a:r>
            <a:r>
              <a:rPr lang="en-US" dirty="0"/>
              <a:t>of the </a:t>
            </a:r>
            <a:r>
              <a:rPr lang="en-US" dirty="0" smtClean="0"/>
              <a:t>J-pouch</a:t>
            </a:r>
          </a:p>
          <a:p>
            <a:r>
              <a:rPr lang="en-US" dirty="0"/>
              <a:t>In some patients with the narrow pelvis or bulky </a:t>
            </a:r>
            <a:r>
              <a:rPr lang="en-US" dirty="0" smtClean="0"/>
              <a:t>mesentery, we are unable </a:t>
            </a:r>
            <a:r>
              <a:rPr lang="en-US" dirty="0"/>
              <a:t>to perform colonic </a:t>
            </a:r>
            <a:r>
              <a:rPr lang="en-US" dirty="0" smtClean="0"/>
              <a:t>J-pouch</a:t>
            </a:r>
          </a:p>
          <a:p>
            <a:r>
              <a:rPr lang="en-US" dirty="0" smtClean="0"/>
              <a:t> Thus another </a:t>
            </a:r>
            <a:r>
              <a:rPr lang="en-US" dirty="0"/>
              <a:t>modified anastomotic </a:t>
            </a:r>
            <a:r>
              <a:rPr lang="en-US" dirty="0" smtClean="0"/>
              <a:t>technique, </a:t>
            </a:r>
            <a:r>
              <a:rPr lang="en-US" b="1" dirty="0" smtClean="0"/>
              <a:t>side-to-end</a:t>
            </a:r>
            <a:r>
              <a:rPr lang="en-US" dirty="0" smtClean="0"/>
              <a:t> </a:t>
            </a:r>
            <a:r>
              <a:rPr lang="en-US" b="1" dirty="0"/>
              <a:t>anastomosis</a:t>
            </a:r>
            <a:r>
              <a:rPr lang="en-US" dirty="0"/>
              <a:t>, which has been used </a:t>
            </a:r>
            <a:r>
              <a:rPr lang="en-US" dirty="0" smtClean="0"/>
              <a:t>since 1966</a:t>
            </a:r>
            <a:r>
              <a:rPr lang="en-US" dirty="0"/>
              <a:t>, has gained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273"/>
            <a:ext cx="10515600" cy="5264727"/>
          </a:xfrm>
        </p:spPr>
        <p:txBody>
          <a:bodyPr>
            <a:normAutofit/>
          </a:bodyPr>
          <a:lstStyle/>
          <a:p>
            <a:r>
              <a:rPr lang="en-US" dirty="0"/>
              <a:t>Side-to-end </a:t>
            </a:r>
            <a:r>
              <a:rPr lang="en-US" dirty="0" smtClean="0"/>
              <a:t>anastomosis usually </a:t>
            </a:r>
            <a:r>
              <a:rPr lang="en-US" dirty="0"/>
              <a:t>needs a 3–5 cm-long colonic segment</a:t>
            </a:r>
            <a:endParaRPr lang="en-US" dirty="0" smtClean="0"/>
          </a:p>
          <a:p>
            <a:r>
              <a:rPr lang="en-US" dirty="0" smtClean="0"/>
              <a:t>Multiple </a:t>
            </a:r>
            <a:r>
              <a:rPr lang="en-US" dirty="0" smtClean="0"/>
              <a:t>studies on the literature have shown that compared with straight anastomosis, side-to-end anastomosis and colonic j pouch has advantages in bowel functional and operative outcomes</a:t>
            </a:r>
          </a:p>
          <a:p>
            <a:r>
              <a:rPr lang="en-US" dirty="0"/>
              <a:t>Up to now, there is no clear evidence </a:t>
            </a:r>
            <a:r>
              <a:rPr lang="en-US" dirty="0" smtClean="0"/>
              <a:t>on which </a:t>
            </a:r>
            <a:r>
              <a:rPr lang="en-US" dirty="0"/>
              <a:t>one of the two anastomotic techniques is better.</a:t>
            </a:r>
          </a:p>
          <a:p>
            <a:r>
              <a:rPr lang="en-US" dirty="0"/>
              <a:t>Therefore, </a:t>
            </a:r>
            <a:r>
              <a:rPr lang="en-US" dirty="0" smtClean="0"/>
              <a:t>this </a:t>
            </a:r>
            <a:r>
              <a:rPr lang="en-US" dirty="0"/>
              <a:t>meta-analysis </a:t>
            </a:r>
            <a:r>
              <a:rPr lang="en-US" dirty="0" smtClean="0"/>
              <a:t>was conducted to compare surgical </a:t>
            </a:r>
            <a:r>
              <a:rPr lang="en-US" dirty="0"/>
              <a:t>and bowel functional outcomes and </a:t>
            </a:r>
            <a:r>
              <a:rPr lang="en-US" dirty="0" err="1" smtClean="0"/>
              <a:t>QoL</a:t>
            </a:r>
            <a:r>
              <a:rPr lang="en-US" dirty="0" smtClean="0"/>
              <a:t> in </a:t>
            </a:r>
            <a:r>
              <a:rPr lang="en-US" dirty="0"/>
              <a:t>patients undergoing resection of a mid to upper </a:t>
            </a:r>
            <a:r>
              <a:rPr lang="en-US" dirty="0" smtClean="0"/>
              <a:t>rectal cancer </a:t>
            </a:r>
            <a:r>
              <a:rPr lang="en-US" dirty="0"/>
              <a:t>with reconstruction using either a </a:t>
            </a:r>
            <a:r>
              <a:rPr lang="en-US" dirty="0" smtClean="0"/>
              <a:t>colonic J-pouch </a:t>
            </a:r>
            <a:r>
              <a:rPr lang="en-US" dirty="0"/>
              <a:t>or a side-to-end pouch</a:t>
            </a:r>
          </a:p>
        </p:txBody>
      </p:sp>
    </p:spTree>
    <p:extLst>
      <p:ext uri="{BB962C8B-B14F-4D97-AF65-F5344CB8AC3E}">
        <p14:creationId xmlns:p14="http://schemas.microsoft.com/office/powerpoint/2010/main" val="12488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427" y="1690688"/>
            <a:ext cx="85843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METHODS</a:t>
            </a:r>
          </a:p>
          <a:p>
            <a:pPr marL="0" indent="0">
              <a:buNone/>
            </a:pPr>
            <a:r>
              <a:rPr lang="en-US" dirty="0" smtClean="0"/>
              <a:t>This study was </a:t>
            </a:r>
            <a:r>
              <a:rPr lang="en-US" dirty="0"/>
              <a:t>performed according to the </a:t>
            </a:r>
            <a:r>
              <a:rPr lang="en-US" dirty="0" smtClean="0"/>
              <a:t>recommendations of </a:t>
            </a:r>
            <a:r>
              <a:rPr lang="en-US" dirty="0"/>
              <a:t>the preferred reporting items for </a:t>
            </a:r>
            <a:r>
              <a:rPr lang="en-US" dirty="0" smtClean="0"/>
              <a:t>systematic reviews </a:t>
            </a:r>
            <a:r>
              <a:rPr lang="en-US" dirty="0"/>
              <a:t>and meta-analyses statement (PRISMA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this </a:t>
            </a:r>
            <a:r>
              <a:rPr lang="en-US" dirty="0"/>
              <a:t>study, colonic J-pouch was performed with 4–8 </a:t>
            </a:r>
            <a:r>
              <a:rPr lang="en-US" dirty="0" smtClean="0"/>
              <a:t>cm long colonic </a:t>
            </a:r>
            <a:r>
              <a:rPr lang="en-US" dirty="0"/>
              <a:t>segment, while side-to-end anastomosis </a:t>
            </a:r>
            <a:r>
              <a:rPr lang="en-US" dirty="0" smtClean="0"/>
              <a:t>was performed </a:t>
            </a:r>
            <a:r>
              <a:rPr lang="en-US" dirty="0"/>
              <a:t>with 3–6 cm-long colonic segment</a:t>
            </a:r>
          </a:p>
        </p:txBody>
      </p:sp>
    </p:spTree>
    <p:extLst>
      <p:ext uri="{BB962C8B-B14F-4D97-AF65-F5344CB8AC3E}">
        <p14:creationId xmlns:p14="http://schemas.microsoft.com/office/powerpoint/2010/main" val="1019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Study </a:t>
            </a:r>
            <a:r>
              <a:rPr lang="en-US" b="1" dirty="0" smtClean="0"/>
              <a:t>selection</a:t>
            </a:r>
          </a:p>
          <a:p>
            <a:r>
              <a:rPr lang="en-US" dirty="0"/>
              <a:t>S</a:t>
            </a:r>
            <a:r>
              <a:rPr lang="en-US" dirty="0" smtClean="0"/>
              <a:t>ystematic </a:t>
            </a:r>
            <a:r>
              <a:rPr lang="en-US" dirty="0"/>
              <a:t>literature search was performed in </a:t>
            </a:r>
            <a:r>
              <a:rPr lang="en-US" dirty="0" smtClean="0"/>
              <a:t>PubMed, </a:t>
            </a:r>
            <a:r>
              <a:rPr lang="en-US" dirty="0" err="1" smtClean="0"/>
              <a:t>Embase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Cochrane</a:t>
            </a:r>
          </a:p>
          <a:p>
            <a:r>
              <a:rPr lang="en-US" dirty="0"/>
              <a:t>All </a:t>
            </a:r>
            <a:r>
              <a:rPr lang="en-US" dirty="0" smtClean="0"/>
              <a:t>randomized controlled </a:t>
            </a:r>
            <a:r>
              <a:rPr lang="en-US" dirty="0"/>
              <a:t>trials (RCTs) comparing </a:t>
            </a:r>
            <a:r>
              <a:rPr lang="en-US" dirty="0" smtClean="0"/>
              <a:t>colonic J-pouch </a:t>
            </a:r>
            <a:r>
              <a:rPr lang="en-US" dirty="0"/>
              <a:t>with </a:t>
            </a:r>
            <a:r>
              <a:rPr lang="en-US" dirty="0" smtClean="0"/>
              <a:t>side-to-end </a:t>
            </a:r>
            <a:r>
              <a:rPr lang="en-US" dirty="0"/>
              <a:t>anastomosis for rectal </a:t>
            </a:r>
            <a:r>
              <a:rPr lang="en-US" dirty="0" smtClean="0"/>
              <a:t>cancer were enrolled</a:t>
            </a:r>
          </a:p>
          <a:p>
            <a:r>
              <a:rPr lang="en-US" dirty="0"/>
              <a:t>Non-randomized trials, such as </a:t>
            </a:r>
            <a:r>
              <a:rPr lang="en-US" dirty="0" smtClean="0"/>
              <a:t>retrospective studies</a:t>
            </a:r>
            <a:r>
              <a:rPr lang="en-US" dirty="0"/>
              <a:t>, reviews, meta-analyses, and comments, </a:t>
            </a:r>
            <a:r>
              <a:rPr lang="en-US" dirty="0" smtClean="0"/>
              <a:t>were excluded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46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855" y="365125"/>
            <a:ext cx="6830289" cy="64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51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1739</Words>
  <Application>Microsoft Office PowerPoint</Application>
  <PresentationFormat>Widescreen</PresentationFormat>
  <Paragraphs>117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Colonic J‑pouch versus side‑to‑end anastomosis for rectal cancer: a systematic review and meta‑analysis of randomized controlled trials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characteristics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dr.jonathanabish</dc:creator>
  <cp:lastModifiedBy>dr.jonathanabish</cp:lastModifiedBy>
  <cp:revision>30</cp:revision>
  <dcterms:created xsi:type="dcterms:W3CDTF">2021-09-05T10:49:29Z</dcterms:created>
  <dcterms:modified xsi:type="dcterms:W3CDTF">2021-09-06T01:12:16Z</dcterms:modified>
</cp:coreProperties>
</file>