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tableStyles+xml" PartName="/ppt/tableStyles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image/jpeg" PartName="/ppt/media/image2.jpeg"/>
  <Override ContentType="image/jpeg" PartName="/ppt/media/image4.jpeg"/>
  <Override ContentType="image/jpeg" PartName="/ppt/media/image1.jpeg"/>
  <Override ContentType="image/jpeg" PartName="/ppt/media/image3.jpeg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12192000"/>
  <p:notesSz cx="6858000" cy="9144000"/>
  <p:defaultTextStyle>
    <a:defPPr defTabSz="914400" hangingPunct="0" indent="0" latinLnBrk="1" lvl="0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</a:defRPr>
    </a:defPPr>
    <a:lvl1pPr defTabSz="914400" hangingPunct="0" indent="0" latinLnBrk="0" lvl="0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j-lt"/>
        <a:ea typeface="+mj-ea"/>
        <a:cs typeface="+mj-cs"/>
        <a:sym typeface="Calibri"/>
      </a:defRPr>
    </a:lvl1pPr>
    <a:lvl2pPr defTabSz="914400" hangingPunct="0" indent="457200" latinLnBrk="0" lvl="1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j-lt"/>
        <a:ea typeface="+mj-ea"/>
        <a:cs typeface="+mj-cs"/>
        <a:sym typeface="Calibri"/>
      </a:defRPr>
    </a:lvl2pPr>
    <a:lvl3pPr defTabSz="914400" hangingPunct="0" indent="914400" latinLnBrk="0" lvl="2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j-lt"/>
        <a:ea typeface="+mj-ea"/>
        <a:cs typeface="+mj-cs"/>
        <a:sym typeface="Calibri"/>
      </a:defRPr>
    </a:lvl3pPr>
    <a:lvl4pPr defTabSz="914400" hangingPunct="0" indent="1371600" latinLnBrk="0" lvl="3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j-lt"/>
        <a:ea typeface="+mj-ea"/>
        <a:cs typeface="+mj-cs"/>
        <a:sym typeface="Calibri"/>
      </a:defRPr>
    </a:lvl4pPr>
    <a:lvl5pPr defTabSz="914400" hangingPunct="0" indent="1828800" latinLnBrk="0" lvl="4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j-lt"/>
        <a:ea typeface="+mj-ea"/>
        <a:cs typeface="+mj-cs"/>
        <a:sym typeface="Calibri"/>
      </a:defRPr>
    </a:lvl5pPr>
    <a:lvl6pPr defTabSz="914400" hangingPunct="0" indent="2286000" latinLnBrk="0" lvl="5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j-lt"/>
        <a:ea typeface="+mj-ea"/>
        <a:cs typeface="+mj-cs"/>
        <a:sym typeface="Calibri"/>
      </a:defRPr>
    </a:lvl6pPr>
    <a:lvl7pPr defTabSz="914400" hangingPunct="0" indent="2743200" latinLnBrk="0" lvl="6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j-lt"/>
        <a:ea typeface="+mj-ea"/>
        <a:cs typeface="+mj-cs"/>
        <a:sym typeface="Calibri"/>
      </a:defRPr>
    </a:lvl7pPr>
    <a:lvl8pPr defTabSz="914400" hangingPunct="0" indent="3200400" latinLnBrk="0" lvl="7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j-lt"/>
        <a:ea typeface="+mj-ea"/>
        <a:cs typeface="+mj-cs"/>
        <a:sym typeface="Calibri"/>
      </a:defRPr>
    </a:lvl8pPr>
    <a:lvl9pPr defTabSz="914400" hangingPunct="0" indent="3657600" latinLnBrk="0" lvl="8" marL="0" marR="0" rtl="0" algn="l" fontAlgn="auto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i="0" kumimoji="0" normalizeH="0" spc="0" sz="1800" u="none" cap="none" strike="noStrike">
        <a:ln>
          <a:noFill/>
        </a:ln>
        <a:solidFill>
          <a:srgbClr val="000000"/>
        </a:solidFill>
        <a:effectLst/>
        <a:latin typeface="+mj-lt"/>
        <a:ea typeface="+mj-ea"/>
        <a:cs typeface="+mj-cs"/>
        <a:sym typeface="Calibri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0651C3A-4460-11DB-9652-00E08161165F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cap="flat" w="12700">
              <a:solidFill>
                <a:srgbClr val="FFFFFF"/>
              </a:solidFill>
              <a:prstDash val="solid"/>
              <a:round/>
            </a:ln>
          </a:left>
          <a:right>
            <a:ln cap="flat" w="12700">
              <a:solidFill>
                <a:srgbClr val="FFFFFF"/>
              </a:solidFill>
              <a:prstDash val="solid"/>
              <a:round/>
            </a:ln>
          </a:right>
          <a:top>
            <a:ln cap="flat" w="12700">
              <a:solidFill>
                <a:srgbClr val="FFFFFF"/>
              </a:solidFill>
              <a:prstDash val="solid"/>
              <a:round/>
            </a:ln>
          </a:top>
          <a:bottom>
            <a:ln cap="flat" w="12700">
              <a:solidFill>
                <a:srgbClr val="FFFFFF"/>
              </a:solidFill>
              <a:prstDash val="solid"/>
              <a:round/>
            </a:ln>
          </a:bottom>
          <a:insideH>
            <a:ln cap="flat" w="12700">
              <a:solidFill>
                <a:srgbClr val="FFFFFF"/>
              </a:solidFill>
              <a:prstDash val="solid"/>
              <a:round/>
            </a:ln>
          </a:insideH>
          <a:insideV>
            <a:ln cap="flat" w="12700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cap="flat" w="12700">
              <a:solidFill>
                <a:srgbClr val="FFFFFF"/>
              </a:solidFill>
              <a:prstDash val="solid"/>
              <a:round/>
            </a:ln>
          </a:left>
          <a:right>
            <a:ln cap="flat" w="12700">
              <a:solidFill>
                <a:srgbClr val="FFFFFF"/>
              </a:solidFill>
              <a:prstDash val="solid"/>
              <a:round/>
            </a:ln>
          </a:right>
          <a:top>
            <a:ln cap="flat" w="12700">
              <a:solidFill>
                <a:srgbClr val="FFFFFF"/>
              </a:solidFill>
              <a:prstDash val="solid"/>
              <a:round/>
            </a:ln>
          </a:top>
          <a:bottom>
            <a:ln cap="flat" w="12700">
              <a:solidFill>
                <a:srgbClr val="FFFFFF"/>
              </a:solidFill>
              <a:prstDash val="solid"/>
              <a:round/>
            </a:ln>
          </a:bottom>
          <a:insideH>
            <a:ln cap="flat" w="12700">
              <a:solidFill>
                <a:srgbClr val="FFFFFF"/>
              </a:solidFill>
              <a:prstDash val="solid"/>
              <a:round/>
            </a:ln>
          </a:insideH>
          <a:insideV>
            <a:ln cap="flat" w="12700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cap="flat" w="12700">
              <a:solidFill>
                <a:srgbClr val="FFFFFF"/>
              </a:solidFill>
              <a:prstDash val="solid"/>
              <a:round/>
            </a:ln>
          </a:left>
          <a:right>
            <a:ln cap="flat" w="12700">
              <a:solidFill>
                <a:srgbClr val="FFFFFF"/>
              </a:solidFill>
              <a:prstDash val="solid"/>
              <a:round/>
            </a:ln>
          </a:right>
          <a:top>
            <a:ln cap="flat" w="38100">
              <a:solidFill>
                <a:srgbClr val="FFFFFF"/>
              </a:solidFill>
              <a:prstDash val="solid"/>
              <a:round/>
            </a:ln>
          </a:top>
          <a:bottom>
            <a:ln cap="flat" w="12700">
              <a:solidFill>
                <a:srgbClr val="FFFFFF"/>
              </a:solidFill>
              <a:prstDash val="solid"/>
              <a:round/>
            </a:ln>
          </a:bottom>
          <a:insideH>
            <a:ln cap="flat" w="12700">
              <a:solidFill>
                <a:srgbClr val="FFFFFF"/>
              </a:solidFill>
              <a:prstDash val="solid"/>
              <a:round/>
            </a:ln>
          </a:insideH>
          <a:insideV>
            <a:ln cap="flat" w="12700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cap="flat" w="12700">
              <a:solidFill>
                <a:srgbClr val="FFFFFF"/>
              </a:solidFill>
              <a:prstDash val="solid"/>
              <a:round/>
            </a:ln>
          </a:left>
          <a:right>
            <a:ln cap="flat" w="12700">
              <a:solidFill>
                <a:srgbClr val="FFFFFF"/>
              </a:solidFill>
              <a:prstDash val="solid"/>
              <a:round/>
            </a:ln>
          </a:right>
          <a:top>
            <a:ln cap="flat" w="12700">
              <a:solidFill>
                <a:srgbClr val="FFFFFF"/>
              </a:solidFill>
              <a:prstDash val="solid"/>
              <a:round/>
            </a:ln>
          </a:top>
          <a:bottom>
            <a:ln cap="flat" w="38100">
              <a:solidFill>
                <a:srgbClr val="FFFFFF"/>
              </a:solidFill>
              <a:prstDash val="solid"/>
              <a:round/>
            </a:ln>
          </a:bottom>
          <a:insideH>
            <a:ln cap="flat" w="12700">
              <a:solidFill>
                <a:srgbClr val="FFFFFF"/>
              </a:solidFill>
              <a:prstDash val="solid"/>
              <a:round/>
            </a:ln>
          </a:insideH>
          <a:insideV>
            <a:ln cap="flat" w="12700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tableStyles" Target="tableStyle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Comparative study between laparoscopic CBD exploration and ERCP plus Lap.cholecystectomy for choledocholithiasis </a:t>
            </a:r>
          </a:p>
        </p:txBody>
      </p:sp>
      <p:sp>
        <p:nvSpPr>
          <p:cNvPr id="95" name="Subtitle 2"/>
          <p:cNvSpPr txBox="1"/>
          <p:nvPr>
            <p:ph type="subTitle" sz="quarter" idx="1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</p:spPr>
        <p:txBody>
          <a:bodyPr/>
          <a:lstStyle/>
          <a:p>
            <a:pPr/>
          </a:p>
          <a:p>
            <a:pPr/>
            <a:r>
              <a:t>Journal club presentation </a:t>
            </a:r>
          </a:p>
          <a:p>
            <a:pPr/>
            <a:r>
              <a:t>- Dr.Malathi.S.A.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2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Cystic duct &amp; artery identified </a:t>
            </a:r>
          </a:p>
          <a:p>
            <a:pPr/>
            <a:r>
              <a:t>Intraop usg done – integrity of CBD checked</a:t>
            </a:r>
          </a:p>
          <a:p>
            <a:pPr/>
            <a:r>
              <a:t>Distal clip applied to duct near GB </a:t>
            </a:r>
          </a:p>
          <a:p>
            <a:pPr/>
            <a:r>
              <a:t>Small incision in cystic duct performed near to clip using lap.micro scissors</a:t>
            </a:r>
          </a:p>
          <a:p>
            <a:pPr/>
            <a:r>
              <a:t>Duct milked using Maryland forceps for clearence of cystic duct from stones </a:t>
            </a:r>
          </a:p>
          <a:p>
            <a:pPr/>
            <a:r>
              <a:t>Cystic duct dilated &amp; cannulated by size 5 ureteric catheter – screened with c arm 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Indications of various approaches of LCBDE </a:t>
            </a:r>
          </a:p>
        </p:txBody>
      </p:sp>
      <p:graphicFrame>
        <p:nvGraphicFramePr>
          <p:cNvPr id="125" name="Table 4"/>
          <p:cNvGraphicFramePr/>
          <p:nvPr/>
        </p:nvGraphicFramePr>
        <p:xfrm>
          <a:off x="838200" y="1825624"/>
          <a:ext cx="10229850" cy="4327524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5114925"/>
                <a:gridCol w="5114925"/>
              </a:tblGrid>
              <a:tr h="721254"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TRANSCYSTIC APPROACH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b="1">
                          <a:solidFill>
                            <a:srgbClr val="FFFFFF"/>
                          </a:solidFill>
                        </a:rPr>
                        <a:t>CHOLEDOCHOTOMY APPROACH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721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A  Patent cystic duct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Dilated CBD more than 7 -8 mm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721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A limited number of stones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Accessible porta hepatis </a:t>
                      </a:r>
                    </a:p>
                  </a:txBody>
                  <a:tcPr marL="45720" marR="45720" marT="45720" marB="45720" anchor="t" anchorCtr="0" horzOverflow="overflow"/>
                </a:tc>
              </a:tr>
              <a:tr h="721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Small stone size ( less than cystic duct size )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</a:p>
                  </a:txBody>
                  <a:tcPr marL="45720" marR="45720" marT="45720" marB="45720" anchor="t" anchorCtr="0" horzOverflow="overflow"/>
                </a:tc>
              </a:tr>
              <a:tr h="721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Stones located below CD – CBD junction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</a:p>
                  </a:txBody>
                  <a:tcPr marL="45720" marR="45720" marT="45720" marB="45720" anchor="t" anchorCtr="0" horzOverflow="overflow"/>
                </a:tc>
              </a:tr>
              <a:tr h="721254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t>Adequate biliary anatomy of the CD-CBD junction </a:t>
                      </a:r>
                    </a:p>
                  </a:txBody>
                  <a:tcPr marL="45720" marR="45720" marT="45720" marB="45720" anchor="t" anchorCtr="0" horzOverflow="overflow"/>
                </a:tc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</a:p>
                  </a:txBody>
                  <a:tcPr marL="45720" marR="45720" marT="45720" marB="45720" anchor="t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Transcystic approach</a:t>
            </a:r>
          </a:p>
        </p:txBody>
      </p:sp>
      <p:sp>
        <p:nvSpPr>
          <p:cNvPr id="128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Dilatation of cystic duct done </a:t>
            </a:r>
          </a:p>
          <a:p>
            <a:pPr/>
          </a:p>
          <a:p>
            <a:pPr/>
            <a:r>
              <a:t>Instrumental stone extraction performed using a three-wire soft dormia basket under fluoroscopic guidance or under direct visual cholangioscopic guidance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Choledochotomy approach </a:t>
            </a:r>
          </a:p>
        </p:txBody>
      </p:sp>
      <p:sp>
        <p:nvSpPr>
          <p:cNvPr id="131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716"/>
            </a:pPr>
            <a:r>
              <a:t>Anterior wall of CBD dissected </a:t>
            </a:r>
          </a:p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716"/>
            </a:pPr>
            <a:r>
              <a:t>Longitudinal incision made into CBD </a:t>
            </a:r>
          </a:p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716"/>
            </a:pPr>
            <a:r>
              <a:t>Instrumental stone extraction done </a:t>
            </a:r>
          </a:p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716"/>
            </a:pPr>
            <a:r>
              <a:t>Primary CBD closure was done using PDS 4-0  - if complete CBD vacuity obtained </a:t>
            </a:r>
          </a:p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716"/>
            </a:pPr>
            <a:r>
              <a:t>Or </a:t>
            </a:r>
          </a:p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716"/>
            </a:pPr>
            <a:r>
              <a:t>External biliary drainage was done using T-tube exteriorized the site of most lateral trocar </a:t>
            </a:r>
          </a:p>
          <a:p>
            <a:pPr marL="221742" indent="-221742" defTabSz="886968">
              <a:lnSpc>
                <a:spcPct val="81000"/>
              </a:lnSpc>
              <a:spcBef>
                <a:spcPts val="900"/>
              </a:spcBef>
              <a:defRPr sz="2716"/>
            </a:pPr>
            <a:r>
              <a:t>Control cholangiography done at postop day 10 to exclude residual CBD stones / biliary leak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Endoscopic stone extraction - Group B</a:t>
            </a:r>
          </a:p>
        </p:txBody>
      </p:sp>
      <p:sp>
        <p:nvSpPr>
          <p:cNvPr id="134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ERCP performed with side viewing duodenoscope </a:t>
            </a:r>
          </a:p>
          <a:p>
            <a:pPr/>
            <a:r>
              <a:t>Bile duct cannulated with wire-guided sphicterotome &amp; hydrophilic guide wire </a:t>
            </a:r>
          </a:p>
          <a:p>
            <a:pPr/>
            <a:r>
              <a:t>Biliary sphncterotomy was done using cutting &amp; coagulation </a:t>
            </a:r>
          </a:p>
          <a:p>
            <a:pPr/>
            <a:r>
              <a:t>Stones extracted using Dormia basket or extraction balloon </a:t>
            </a:r>
          </a:p>
          <a:p>
            <a:pPr/>
            <a:r>
              <a:t>Pts kept under observation for 6 – 8 hrs </a:t>
            </a:r>
          </a:p>
          <a:p>
            <a:pPr/>
            <a:r>
              <a:t>Pts underwent LC in another session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Follow up </a:t>
            </a:r>
          </a:p>
        </p:txBody>
      </p:sp>
      <p:sp>
        <p:nvSpPr>
          <p:cNvPr id="137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Postop followup done at </a:t>
            </a:r>
          </a:p>
          <a:p>
            <a:pPr/>
            <a:r>
              <a:t>1 week </a:t>
            </a:r>
          </a:p>
          <a:p>
            <a:pPr/>
            <a:r>
              <a:t>1 , 6  months </a:t>
            </a:r>
          </a:p>
          <a:p>
            <a:pPr/>
            <a:r>
              <a:t>At any time if symptoms developed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0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Pain severity </a:t>
            </a:r>
          </a:p>
          <a:p>
            <a:pPr/>
            <a:r>
              <a:t>Condition of wound</a:t>
            </a:r>
          </a:p>
          <a:p>
            <a:pPr/>
            <a:r>
              <a:t>History of jaundice </a:t>
            </a:r>
          </a:p>
          <a:p>
            <a:pPr/>
            <a:r>
              <a:t>LFT &amp; abdominal usg done at 1 moth followup to  assess the status of CBD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Statistical analysis </a:t>
            </a:r>
          </a:p>
        </p:txBody>
      </p:sp>
      <p:sp>
        <p:nvSpPr>
          <p:cNvPr id="143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Quantitative data – mean + standard deviation </a:t>
            </a:r>
          </a:p>
          <a:p>
            <a:pPr/>
            <a:r>
              <a:t>Qualitative data – number &amp; percentage </a:t>
            </a:r>
          </a:p>
          <a:p>
            <a:pPr/>
            <a:r>
              <a:t>T-Student test – for numerical data </a:t>
            </a:r>
          </a:p>
          <a:p>
            <a:pPr/>
            <a:r>
              <a:t>Chi-square test – for qualitative data </a:t>
            </a:r>
          </a:p>
          <a:p>
            <a:pPr/>
            <a:r>
              <a:t>P value of &lt; 0.05 –considered significant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itle 1"/>
          <p:cNvSpPr txBox="1"/>
          <p:nvPr>
            <p:ph type="title"/>
          </p:nvPr>
        </p:nvSpPr>
        <p:spPr>
          <a:xfrm>
            <a:off x="838200" y="301330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Results :</a:t>
            </a:r>
          </a:p>
        </p:txBody>
      </p:sp>
      <p:sp>
        <p:nvSpPr>
          <p:cNvPr id="146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 age :  between 21 to 70 yrs</a:t>
            </a:r>
          </a:p>
          <a:p>
            <a:pPr/>
            <a:r>
              <a:t>Mean age in grp A – 47.24</a:t>
            </a:r>
          </a:p>
          <a:p>
            <a:pPr/>
            <a:r>
              <a:t>Mean age in grp B – 44.76 </a:t>
            </a:r>
          </a:p>
          <a:p>
            <a:pPr/>
          </a:p>
          <a:p>
            <a:pPr/>
            <a:r>
              <a:t>SEX – </a:t>
            </a:r>
          </a:p>
          <a:p>
            <a:pPr marL="0" indent="0">
              <a:buSzTx/>
              <a:buNone/>
            </a:pPr>
            <a:r>
              <a:t>Male – 9 ( 30%)</a:t>
            </a:r>
          </a:p>
          <a:p>
            <a:pPr marL="0" indent="0">
              <a:buSzTx/>
              <a:buNone/>
            </a:pPr>
            <a:r>
              <a:t>Female – 41(70 %)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49" name="Content Placeholder 4" descr="Content Placeholder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225039" y="1825625"/>
            <a:ext cx="6850592" cy="43513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8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Tx/>
              <a:buChar char="➢"/>
            </a:pPr>
            <a:r>
              <a:t> Prospective randomised study </a:t>
            </a:r>
          </a:p>
          <a:p>
            <a:pPr>
              <a:buFontTx/>
              <a:buChar char="➢"/>
            </a:pPr>
          </a:p>
          <a:p>
            <a:pPr>
              <a:buFontTx/>
              <a:buChar char="➢"/>
            </a:pPr>
            <a:r>
              <a:t>Published on 1 June 2019 in International surgery journal </a:t>
            </a:r>
          </a:p>
          <a:p>
            <a:pPr>
              <a:buFontTx/>
              <a:buChar char="➢"/>
            </a:pPr>
          </a:p>
          <a:p>
            <a:pPr>
              <a:buFontTx/>
              <a:buChar char="➢"/>
            </a:pPr>
            <a:r>
              <a:t>Study conducted at </a:t>
            </a:r>
          </a:p>
          <a:p>
            <a:pPr lvl="2" marL="1143000" indent="-228600">
              <a:spcBef>
                <a:spcPts val="500"/>
              </a:spcBef>
              <a:buFontTx/>
              <a:buChar char="➢"/>
              <a:defRPr sz="2000"/>
            </a:pPr>
            <a:r>
              <a:t>General surgery department, Al-Azar University , Cairo, Egypt </a:t>
            </a:r>
          </a:p>
          <a:p>
            <a:pPr lvl="2" marL="1143000" indent="-228600">
              <a:spcBef>
                <a:spcPts val="500"/>
              </a:spcBef>
              <a:buFontTx/>
              <a:buChar char="➢"/>
              <a:defRPr sz="2000"/>
            </a:pPr>
            <a:r>
              <a:t>General surgery department , Theodor Bilhariz Research insititute, Giza, Egypt </a:t>
            </a:r>
          </a:p>
          <a:p>
            <a:pPr lvl="2" marL="1143000" indent="-228600">
              <a:spcBef>
                <a:spcPts val="500"/>
              </a:spcBef>
              <a:buFontTx/>
              <a:buChar char="➢"/>
              <a:defRPr sz="2000"/>
            </a:pPr>
            <a:r>
              <a:t>From March 2017 to September 2018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52" name="Content Placeholder 4" descr="Content Placeholder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0827" y="1778000"/>
            <a:ext cx="11653974" cy="321951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55" name="Content Placeholder 4" descr="Content Placeholder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17039" y="1294287"/>
            <a:ext cx="8260080" cy="49033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158" name="Content Placeholder 4" descr="Content Placeholder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728911" y="2115343"/>
            <a:ext cx="6734176" cy="37719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1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Both were similar in terms of clearance rate , operative time, postoperative complications, retained stones &amp; postoperative length of stay </a:t>
            </a:r>
          </a:p>
          <a:p>
            <a:pPr/>
          </a:p>
          <a:p>
            <a:pPr/>
            <a:r>
              <a:t>But there was a significant difference in number of procedures &amp; patient satisfaction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Conclusion </a:t>
            </a:r>
          </a:p>
        </p:txBody>
      </p:sp>
      <p:sp>
        <p:nvSpPr>
          <p:cNvPr id="164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LCBDE is better in terms of fewer procedure &amp; better satisfaction compared with ERCP + LC </a:t>
            </a:r>
          </a:p>
          <a:p>
            <a:pPr/>
          </a:p>
          <a:p>
            <a:pPr/>
            <a:r>
              <a:t>Hence , this study suggests that one – stage  management is the treatment of choice for patients with choldecysto-choledocholithiasis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Merits of the study </a:t>
            </a:r>
          </a:p>
        </p:txBody>
      </p:sp>
      <p:sp>
        <p:nvSpPr>
          <p:cNvPr id="167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LCBDE help avoid dicision of choledochal sphincter in young adults , there by avoiding :</a:t>
            </a:r>
          </a:p>
          <a:p>
            <a:pPr/>
            <a:r>
              <a:t>Loss of normal physiological barrier, long term complications such as ampullary stenosis , duodenobiliary reflux, recurrent stone formation </a:t>
            </a:r>
          </a:p>
          <a:p>
            <a:pPr/>
          </a:p>
          <a:p>
            <a:pPr/>
            <a:r>
              <a:t>Morbidity is 2 times lower in LCBDE </a:t>
            </a:r>
          </a:p>
          <a:p>
            <a:pPr/>
            <a:r>
              <a:t>Postponing LCBDE makes it difficult due to adhesions at the area of callots triangle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Demerits of the study </a:t>
            </a:r>
          </a:p>
        </p:txBody>
      </p:sp>
      <p:sp>
        <p:nvSpPr>
          <p:cNvPr id="170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Small size of the cohort </a:t>
            </a:r>
          </a:p>
          <a:p>
            <a:pPr marL="0" indent="0">
              <a:buSzTx/>
              <a:buNone/>
            </a:pPr>
          </a:p>
          <a:p>
            <a:pPr/>
            <a:r>
              <a:t>Need for advanced instruments &amp; imaging modalities </a:t>
            </a:r>
          </a:p>
          <a:p>
            <a:pPr/>
          </a:p>
          <a:p>
            <a:pPr/>
            <a:r>
              <a:t>Learning curve is more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Thank you </a:t>
            </a:r>
          </a:p>
        </p:txBody>
      </p:sp>
      <p:sp>
        <p:nvSpPr>
          <p:cNvPr id="173" name="Subtitle 2"/>
          <p:cNvSpPr txBox="1"/>
          <p:nvPr>
            <p:ph type="subTitle" sz="quarter" idx="1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Aim &amp; Objective </a:t>
            </a:r>
          </a:p>
        </p:txBody>
      </p:sp>
      <p:sp>
        <p:nvSpPr>
          <p:cNvPr id="101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To compare the efficacy , safety &amp; surgical outcomes of the LCBDE With ERCP followed by LC .</a:t>
            </a:r>
          </a:p>
          <a:p>
            <a:pPr/>
          </a:p>
          <a:p>
            <a:pPr/>
            <a:r>
              <a:t>To determine the most appropriate approach for patients with choledocholithiasis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Methods </a:t>
            </a:r>
          </a:p>
        </p:txBody>
      </p:sp>
      <p:sp>
        <p:nvSpPr>
          <p:cNvPr id="104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Prospective randomised study </a:t>
            </a:r>
          </a:p>
          <a:p>
            <a:pPr/>
            <a:r>
              <a:t> Included 50 patients with cholecysto- choledocholithiasis </a:t>
            </a:r>
          </a:p>
          <a:p>
            <a:pPr/>
            <a:r>
              <a:t>Divided into </a:t>
            </a:r>
          </a:p>
          <a:p>
            <a:pPr lvl="1" marL="685800" indent="-228600">
              <a:spcBef>
                <a:spcPts val="500"/>
              </a:spcBef>
              <a:defRPr sz="2400"/>
            </a:pPr>
            <a:r>
              <a:t>Group A – 25 patients – transcystic LCBDE &amp; Stone extraction with LC in one stage </a:t>
            </a:r>
          </a:p>
          <a:p>
            <a:pPr lvl="1" marL="685800" indent="-228600">
              <a:spcBef>
                <a:spcPts val="500"/>
              </a:spcBef>
              <a:defRPr sz="2400"/>
            </a:pPr>
            <a:r>
              <a:t>Group B – 25 patients – ERCP followed by LC in 2 stages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Inclusion criteria </a:t>
            </a:r>
          </a:p>
        </p:txBody>
      </p:sp>
      <p:sp>
        <p:nvSpPr>
          <p:cNvPr id="107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Classic biliary pain </a:t>
            </a:r>
          </a:p>
          <a:p>
            <a:pPr/>
            <a:r>
              <a:t>Ultrasonographic demonstration of cholecystolithiasis </a:t>
            </a:r>
          </a:p>
          <a:p>
            <a:pPr/>
            <a:r>
              <a:t>CBD diameter &gt; 6mm ( 5 mm upto 50 yrs , then 5 + 1mm per decade )</a:t>
            </a:r>
          </a:p>
          <a:p>
            <a:pPr/>
            <a:r>
              <a:t>Demonstration of CBD stones by USG or MRCP or EUS </a:t>
            </a:r>
          </a:p>
          <a:p>
            <a:pPr/>
            <a:r>
              <a:t>Intrahepatic duct dilatation in usg or CT </a:t>
            </a:r>
          </a:p>
          <a:p>
            <a:pPr/>
            <a:r>
              <a:t>Platelet count more than 1 lakh </a:t>
            </a:r>
          </a:p>
          <a:p>
            <a:pPr/>
            <a:r>
              <a:t>Prothrombin time &gt;3 sec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Exclusion Criteria 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Evidence of :</a:t>
            </a:r>
          </a:p>
          <a:p>
            <a:pPr/>
            <a:r>
              <a:t>cholangitis &amp; pancreatitis </a:t>
            </a:r>
          </a:p>
          <a:p>
            <a:pPr/>
            <a:r>
              <a:t>Cirrhosis </a:t>
            </a:r>
          </a:p>
          <a:p>
            <a:pPr/>
            <a:r>
              <a:t>Liver mass /abscess</a:t>
            </a:r>
          </a:p>
          <a:p>
            <a:pPr/>
            <a:r>
              <a:t>Neoplasm </a:t>
            </a:r>
          </a:p>
          <a:p>
            <a:pPr/>
            <a:r>
              <a:t>Suppurative or necrotizing cholecystitis </a:t>
            </a:r>
          </a:p>
          <a:p>
            <a:pPr/>
            <a:r>
              <a:t>Gallbladder empyema  or perforation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 Laboratory Investigations done</a:t>
            </a:r>
          </a:p>
        </p:txBody>
      </p:sp>
      <p:sp>
        <p:nvSpPr>
          <p:cNvPr id="113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CBC </a:t>
            </a:r>
          </a:p>
          <a:p>
            <a:pPr/>
            <a:r>
              <a:t>Prothrombin time </a:t>
            </a:r>
          </a:p>
          <a:p>
            <a:pPr/>
            <a:r>
              <a:t>Partial thromboplastin time </a:t>
            </a:r>
          </a:p>
          <a:p>
            <a:pPr/>
            <a:r>
              <a:t>INR </a:t>
            </a:r>
          </a:p>
          <a:p>
            <a:pPr/>
            <a:r>
              <a:t>LFT </a:t>
            </a:r>
          </a:p>
          <a:p>
            <a:pPr/>
            <a:r>
              <a:t>Serum Amylase , lipase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Radiological study </a:t>
            </a:r>
          </a:p>
        </p:txBody>
      </p:sp>
      <p:sp>
        <p:nvSpPr>
          <p:cNvPr id="116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Abdominal USG </a:t>
            </a:r>
          </a:p>
          <a:p>
            <a:pPr/>
            <a:r>
              <a:t>MRCP </a:t>
            </a:r>
          </a:p>
          <a:p>
            <a:pPr/>
            <a:r>
              <a:t>EUS </a:t>
            </a:r>
          </a:p>
          <a:p>
            <a:pPr/>
            <a:r>
              <a:t>In patients with suspected CBD stones ( elevated bilirubin , liver enzymes or ultrasound suspicion of CBD stones 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Operative technique in Group A </a:t>
            </a:r>
          </a:p>
        </p:txBody>
      </p:sp>
      <p:sp>
        <p:nvSpPr>
          <p:cNvPr id="119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</a:pPr>
            <a:r>
              <a:t>Broad spectrum 3</a:t>
            </a:r>
            <a:r>
              <a:rPr baseline="30000"/>
              <a:t>rd</a:t>
            </a:r>
            <a:r>
              <a:t> generation cephalosporin given at time of induction </a:t>
            </a:r>
          </a:p>
          <a:p>
            <a:pPr>
              <a:lnSpc>
                <a:spcPct val="81000"/>
              </a:lnSpc>
            </a:pPr>
            <a:r>
              <a:t>Routine 4 port Reddick laparoscopic cholecystectomy  performed using open method for pneumo-peritoneum </a:t>
            </a:r>
          </a:p>
          <a:p>
            <a:pPr>
              <a:lnSpc>
                <a:spcPct val="81000"/>
              </a:lnSpc>
            </a:pPr>
            <a:r>
              <a:t>Umbilical port – infraumbilical – 10mm – using hasson technique </a:t>
            </a:r>
          </a:p>
          <a:p>
            <a:pPr>
              <a:lnSpc>
                <a:spcPct val="81000"/>
              </a:lnSpc>
            </a:pPr>
            <a:r>
              <a:t>Pressure – 12- 15 mmHg </a:t>
            </a:r>
          </a:p>
          <a:p>
            <a:pPr>
              <a:lnSpc>
                <a:spcPct val="81000"/>
              </a:lnSpc>
            </a:pPr>
            <a:r>
              <a:t>10 mm epigastric port</a:t>
            </a:r>
          </a:p>
          <a:p>
            <a:pPr>
              <a:lnSpc>
                <a:spcPct val="81000"/>
              </a:lnSpc>
            </a:pPr>
            <a:r>
              <a:t>Two 5mm ports – 1 just lateral to rectus at right midclavicular line – opp. To fundus .  &amp; other at right anterior axillary line at level of umbilicus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