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Default ContentType="image/x-emf" Extension="emf"/>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
          <p15:clr>
            <a:srgbClr val="A4A3A4"/>
          </p15:clr>
        </p15:guide>
        <p15:guide id="2" pos="2880">
          <p15:clr>
            <a:srgbClr val="A4A3A4"/>
          </p15:clr>
        </p15:guide>
      </p15:sld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2.xml><?xml version="1.0" encoding="utf-8"?>
<a:tblStyleLst xmlns:a="http://schemas.openxmlformats.org/drawingml/2006/main" xmlns:r="http://schemas.openxmlformats.org/officeDocument/2006/relationships" def="{90651C3A-4460-11DB-9652-00E08161165F}">
  <a:tblStyle styleId="{073A0DAA-6AF3-43AB-8588-CEC1D06C72B9}" styleName="Medium Style 2">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cmpd="sng" w="38100">
              <a:solidFill>
                <a:schemeClr val="lt1"/>
              </a:solidFill>
            </a:ln>
          </a:top>
        </a:tcBdr>
        <a:fill>
          <a:solidFill>
            <a:schemeClr val="dk1"/>
          </a:solidFill>
        </a:fill>
      </a:tcStyle>
    </a:lastRow>
    <a:firstRow>
      <a:tcTxStyle b="on">
        <a:fontRef idx="minor">
          <a:prstClr val="black"/>
        </a:fontRef>
        <a:schemeClr val="lt1"/>
      </a:tcTxStyle>
      <a:tcStyle>
        <a:tcBdr>
          <a:bottom>
            <a:ln cmpd="sng" w="38100">
              <a:solidFill>
                <a:schemeClr val="lt1"/>
              </a:solidFill>
            </a:ln>
          </a:bottom>
        </a:tcBdr>
        <a:fill>
          <a:solidFill>
            <a:schemeClr val="dk1"/>
          </a:solidFill>
        </a:fill>
      </a:tcStyle>
    </a:firstRow>
  </a:tblStyle>
</a:tblStyleLst>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2.xml"/><Relationship Id="rId3" Type="http://schemas.openxmlformats.org/officeDocument/2006/relationships/presProps" Target="presProps2.xml"/><Relationship Id="rId4" Type="http://schemas.openxmlformats.org/officeDocument/2006/relationships/tableStyles" Target="tableStyles2.xml"/><Relationship Id="rId9" Type="http://schemas.openxmlformats.org/officeDocument/2006/relationships/slide" Target="slides/slide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2.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3.xml"/><Relationship Id="rId30" Type="http://schemas.openxmlformats.org/officeDocument/2006/relationships/slide" Target="slides/slide29.xml"/><Relationship Id="rId11" Type="http://schemas.openxmlformats.org/officeDocument/2006/relationships/slide" Target="slides/slide5.xml"/><Relationship Id="rId33" Type="http://schemas.openxmlformats.org/officeDocument/2006/relationships/slide" Target="slides/slide25.xml"/><Relationship Id="rId10" Type="http://schemas.openxmlformats.org/officeDocument/2006/relationships/slide" Target="slides/slide4.xml"/><Relationship Id="rId32" Type="http://schemas.openxmlformats.org/officeDocument/2006/relationships/slide" Target="slides/slide24.xml"/><Relationship Id="rId13" Type="http://schemas.openxmlformats.org/officeDocument/2006/relationships/slide" Target="slides/slide6.xml"/><Relationship Id="rId35" Type="http://schemas.openxmlformats.org/officeDocument/2006/relationships/slide" Target="slides/slide27.xml"/><Relationship Id="rId12" Type="http://schemas.openxmlformats.org/officeDocument/2006/relationships/slide" Target="slides/slide30.xml"/><Relationship Id="rId34" Type="http://schemas.openxmlformats.org/officeDocument/2006/relationships/slide" Target="slides/slide26.xml"/><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slide" Target="slides/slide28.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d5797b77deb65f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d5797b77deb65f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e5452ef86d3ac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e5452ef86d3ac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e5452ef86d3ac1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e5452ef86d3ac1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e5452ef86d3ac1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e5452ef86d3ac1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e5452ef86d3ac1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e5452ef86d3ac1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e5452ef86d3ac1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e5452ef86d3ac1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47ede21f555d8e0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47ede21f555d8e0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b94c6f28999a9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9b94c6f28999a9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501375"/>
            <a:ext cx="8520600" cy="305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50" dirty="0"/>
              <a:t>INTRACORPEAL REINFORCEMENT WITH BARBED SUTURES IS ASSOCIATED WITH LOW ANASTAMOTIC LEAKAGE RATES IN LAPAROSCOPIC LOW ANTERIOR RESECTION FOR RECTAL CANCER </a:t>
            </a:r>
            <a:endParaRPr sz="3250" dirty="0"/>
          </a:p>
        </p:txBody>
      </p:sp>
      <p:sp>
        <p:nvSpPr>
          <p:cNvPr id="55" name="Google Shape;55;p13"/>
          <p:cNvSpPr txBox="1">
            <a:spLocks noGrp="1"/>
          </p:cNvSpPr>
          <p:nvPr>
            <p:ph type="subTitle" idx="1"/>
          </p:nvPr>
        </p:nvSpPr>
        <p:spPr>
          <a:xfrm>
            <a:off x="6132725" y="4103775"/>
            <a:ext cx="2699700" cy="10398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n"/>
              <a:t>Review by DR.M.NARESH</a:t>
            </a:r>
            <a:endParaRPr/>
          </a:p>
          <a:p>
            <a:pPr marL="0" lvl="0" indent="0" algn="ctr" rtl="0">
              <a:spcBef>
                <a:spcPts val="0"/>
              </a:spcBef>
              <a:spcAft>
                <a:spcPts val="0"/>
              </a:spcAft>
              <a:buNone/>
            </a:pPr>
            <a:r>
              <a:rPr lang="en"/>
              <a:t>First year postgraduate</a:t>
            </a:r>
            <a:endParaRPr/>
          </a:p>
          <a:p>
            <a:pPr marL="0" lvl="0" indent="0" algn="ctr" rtl="0">
              <a:spcBef>
                <a:spcPts val="0"/>
              </a:spcBef>
              <a:spcAft>
                <a:spcPts val="0"/>
              </a:spcAft>
              <a:buNone/>
            </a:pPr>
            <a:r>
              <a:rPr lang="en"/>
              <a:t>Department of general surgery</a:t>
            </a:r>
            <a:endParaRPr/>
          </a:p>
        </p:txBody>
      </p:sp>
      <p:sp>
        <p:nvSpPr>
          <p:cNvPr id="56" name="Google Shape;56;p13"/>
          <p:cNvSpPr txBox="1"/>
          <p:nvPr/>
        </p:nvSpPr>
        <p:spPr>
          <a:xfrm>
            <a:off x="311700" y="3441600"/>
            <a:ext cx="4619700" cy="170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1800"/>
              <a:buFont typeface="Garamond"/>
              <a:buNone/>
            </a:pPr>
            <a:r>
              <a:rPr lang="en" sz="1800" b="1" i="0" u="none" strike="noStrike" cap="none">
                <a:solidFill>
                  <a:srgbClr val="262626"/>
                </a:solidFill>
                <a:latin typeface="Garamond"/>
                <a:ea typeface="Garamond"/>
                <a:cs typeface="Garamond"/>
                <a:sym typeface="Garamond"/>
              </a:rPr>
              <a:t>HOD – Prof Dr. J.A. Jayalal M S.,FRCS.</a:t>
            </a:r>
            <a:r>
              <a:rPr lang="en" sz="1800" b="1">
                <a:solidFill>
                  <a:srgbClr val="262626"/>
                </a:solidFill>
                <a:latin typeface="Garamond"/>
                <a:ea typeface="Garamond"/>
                <a:cs typeface="Garamond"/>
                <a:sym typeface="Garamond"/>
              </a:rPr>
              <a:t>,Phd</a:t>
            </a:r>
            <a:endParaRPr/>
          </a:p>
          <a:p>
            <a:pPr marL="0" marR="0" lvl="0" indent="0" algn="l" rtl="0">
              <a:spcBef>
                <a:spcPts val="0"/>
              </a:spcBef>
              <a:spcAft>
                <a:spcPts val="0"/>
              </a:spcAft>
              <a:buClr>
                <a:srgbClr val="262626"/>
              </a:buClr>
              <a:buSzPts val="1800"/>
              <a:buFont typeface="Garamond"/>
              <a:buNone/>
            </a:pPr>
            <a:r>
              <a:rPr lang="en" sz="1800" b="1" i="0" u="none" strike="noStrike" cap="none">
                <a:solidFill>
                  <a:srgbClr val="262626"/>
                </a:solidFill>
                <a:latin typeface="Garamond"/>
                <a:ea typeface="Garamond"/>
                <a:cs typeface="Garamond"/>
                <a:sym typeface="Garamond"/>
              </a:rPr>
              <a:t>Chief – Dr. K. Rajkumar M.S.,</a:t>
            </a:r>
            <a:endParaRPr/>
          </a:p>
          <a:p>
            <a:pPr marL="0" marR="0" lvl="0" indent="0" algn="l" rtl="0">
              <a:spcBef>
                <a:spcPts val="0"/>
              </a:spcBef>
              <a:spcAft>
                <a:spcPts val="0"/>
              </a:spcAft>
              <a:buClr>
                <a:srgbClr val="262626"/>
              </a:buClr>
              <a:buSzPts val="1800"/>
              <a:buFont typeface="Garamond"/>
              <a:buNone/>
            </a:pPr>
            <a:r>
              <a:rPr lang="en" sz="1800" b="1" i="0" u="none" strike="noStrike" cap="none">
                <a:solidFill>
                  <a:srgbClr val="262626"/>
                </a:solidFill>
                <a:latin typeface="Garamond"/>
                <a:ea typeface="Garamond"/>
                <a:cs typeface="Garamond"/>
                <a:sym typeface="Garamond"/>
              </a:rPr>
              <a:t>Assistants </a:t>
            </a:r>
            <a:r>
              <a:rPr lang="en" sz="1800" b="1">
                <a:solidFill>
                  <a:srgbClr val="262626"/>
                </a:solidFill>
                <a:latin typeface="Garamond"/>
                <a:ea typeface="Garamond"/>
                <a:cs typeface="Garamond"/>
                <a:sym typeface="Garamond"/>
              </a:rPr>
              <a:t> proffessors</a:t>
            </a:r>
            <a:endParaRPr/>
          </a:p>
          <a:p>
            <a:pPr marL="0" marR="0" lvl="0" indent="0" algn="l" rtl="0">
              <a:spcBef>
                <a:spcPts val="0"/>
              </a:spcBef>
              <a:spcAft>
                <a:spcPts val="0"/>
              </a:spcAft>
              <a:buClr>
                <a:srgbClr val="262626"/>
              </a:buClr>
              <a:buSzPts val="1800"/>
              <a:buFont typeface="Garamond"/>
              <a:buNone/>
            </a:pPr>
            <a:r>
              <a:rPr lang="en" sz="1800" b="1" i="0" u="none" strike="noStrike" cap="none">
                <a:solidFill>
                  <a:srgbClr val="262626"/>
                </a:solidFill>
                <a:latin typeface="Garamond"/>
                <a:ea typeface="Garamond"/>
                <a:cs typeface="Garamond"/>
                <a:sym typeface="Garamond"/>
              </a:rPr>
              <a:t>Dr. Ajin Manovah M.S </a:t>
            </a:r>
            <a:endParaRPr/>
          </a:p>
          <a:p>
            <a:pPr marL="0" marR="0" lvl="0" indent="0" algn="l" rtl="0">
              <a:spcBef>
                <a:spcPts val="0"/>
              </a:spcBef>
              <a:spcAft>
                <a:spcPts val="0"/>
              </a:spcAft>
              <a:buClr>
                <a:srgbClr val="262626"/>
              </a:buClr>
              <a:buSzPts val="1800"/>
              <a:buFont typeface="Garamond"/>
              <a:buNone/>
            </a:pPr>
            <a:r>
              <a:rPr lang="en" sz="1800" b="1" i="0" u="none" strike="noStrike" cap="none">
                <a:solidFill>
                  <a:srgbClr val="262626"/>
                </a:solidFill>
                <a:latin typeface="Garamond"/>
                <a:ea typeface="Garamond"/>
                <a:cs typeface="Garamond"/>
                <a:sym typeface="Garamond"/>
              </a:rPr>
              <a:t>Dr. Ajin Daniel M.S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p:nvPr/>
        </p:nvSpPr>
        <p:spPr>
          <a:xfrm>
            <a:off x="152400" y="152400"/>
            <a:ext cx="8596800" cy="422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t>Inclusion criteria :</a:t>
            </a:r>
            <a:endParaRPr sz="2600"/>
          </a:p>
          <a:p>
            <a:pPr marL="0" lvl="0" indent="0" algn="l" rtl="0">
              <a:spcBef>
                <a:spcPts val="0"/>
              </a:spcBef>
              <a:spcAft>
                <a:spcPts val="0"/>
              </a:spcAft>
              <a:buNone/>
            </a:pPr>
            <a:r>
              <a:rPr lang="en" sz="2600"/>
              <a:t> 1) cases diagnosed as rectal cancer according to preoperative endoscopy and postoperative pathological reports;</a:t>
            </a:r>
            <a:endParaRPr sz="2600"/>
          </a:p>
          <a:p>
            <a:pPr marL="0" lvl="0" indent="0" algn="l" rtl="0">
              <a:spcBef>
                <a:spcPts val="0"/>
              </a:spcBef>
              <a:spcAft>
                <a:spcPts val="0"/>
              </a:spcAft>
              <a:buNone/>
            </a:pPr>
            <a:r>
              <a:rPr lang="en" sz="2600"/>
              <a:t> 2) cases underwent laparoscopic LAR for rectal cancer for the frst time; </a:t>
            </a:r>
            <a:endParaRPr sz="2600"/>
          </a:p>
          <a:p>
            <a:pPr marL="0" lvl="0" indent="0" algn="l" rtl="0">
              <a:spcBef>
                <a:spcPts val="0"/>
              </a:spcBef>
              <a:spcAft>
                <a:spcPts val="0"/>
              </a:spcAft>
              <a:buNone/>
            </a:pPr>
            <a:r>
              <a:rPr lang="en" sz="2600"/>
              <a:t>3) cases underwent sigmoid-rectal end-to-end anastomosis and distance of colorectal anastomosis from the anal verge ranged from 1.0 to 5.0 cm; </a:t>
            </a:r>
            <a:endParaRPr sz="2600"/>
          </a:p>
          <a:p>
            <a:pPr marL="0" lvl="0" indent="0" algn="l" rtl="0">
              <a:spcBef>
                <a:spcPts val="0"/>
              </a:spcBef>
              <a:spcAft>
                <a:spcPts val="0"/>
              </a:spcAft>
              <a:buNone/>
            </a:pPr>
            <a:r>
              <a:rPr lang="en" sz="2600"/>
              <a:t>(4) cases with age of 18–75 years </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p:nvPr/>
        </p:nvSpPr>
        <p:spPr>
          <a:xfrm>
            <a:off x="0" y="1"/>
            <a:ext cx="9144000" cy="457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t>Exclusion criteria</a:t>
            </a:r>
            <a:endParaRPr sz="2400" b="1"/>
          </a:p>
          <a:p>
            <a:pPr marL="0" lvl="0" indent="0" algn="l" rtl="0">
              <a:spcBef>
                <a:spcPts val="0"/>
              </a:spcBef>
              <a:spcAft>
                <a:spcPts val="0"/>
              </a:spcAft>
              <a:buNone/>
            </a:pPr>
            <a:r>
              <a:rPr lang="en" sz="2400"/>
              <a:t>1)distant metastasis or combined with other malignant tumors according to preoperative examinations, such as computed tomography (CT) and magnetic Resonance imaging</a:t>
            </a:r>
            <a:endParaRPr sz="2400"/>
          </a:p>
          <a:p>
            <a:pPr marL="0" lvl="0" indent="0" algn="l" rtl="0">
              <a:spcBef>
                <a:spcPts val="0"/>
              </a:spcBef>
              <a:spcAft>
                <a:spcPts val="0"/>
              </a:spcAft>
              <a:buNone/>
            </a:pPr>
            <a:r>
              <a:rPr lang="en" sz="2400"/>
              <a:t>2) cases underwent laparoscopic Hartmann’s procedure and abdominoperineal resection; </a:t>
            </a:r>
            <a:endParaRPr sz="2400"/>
          </a:p>
          <a:p>
            <a:pPr marL="0" lvl="0" indent="0" algn="l" rtl="0">
              <a:spcBef>
                <a:spcPts val="0"/>
              </a:spcBef>
              <a:spcAft>
                <a:spcPts val="0"/>
              </a:spcAft>
              <a:buNone/>
            </a:pPr>
            <a:r>
              <a:rPr lang="en" sz="2400"/>
              <a:t>3) cases sufered a conversion to laparotomy;</a:t>
            </a:r>
            <a:endParaRPr sz="2400"/>
          </a:p>
          <a:p>
            <a:pPr marL="0" lvl="0" indent="0" algn="l" rtl="0">
              <a:spcBef>
                <a:spcPts val="0"/>
              </a:spcBef>
              <a:spcAft>
                <a:spcPts val="0"/>
              </a:spcAft>
              <a:buNone/>
            </a:pPr>
            <a:r>
              <a:rPr lang="en" sz="2400"/>
              <a:t>4) cases underwent protective stomas when there was positive leak test, obvious anastomotic tension or no enough </a:t>
            </a:r>
            <a:endParaRPr sz="2400"/>
          </a:p>
          <a:p>
            <a:pPr marL="0" lvl="0" indent="0" algn="l" rtl="0">
              <a:spcBef>
                <a:spcPts val="0"/>
              </a:spcBef>
              <a:spcAft>
                <a:spcPts val="0"/>
              </a:spcAft>
              <a:buNone/>
            </a:pPr>
            <a:r>
              <a:rPr lang="en" sz="2400"/>
              <a:t>anastomotic blood supply (juded by indocyanine green (ICG) fuorescence imaging analyses);</a:t>
            </a:r>
            <a:endParaRPr sz="2400"/>
          </a:p>
          <a:p>
            <a:pPr marL="0" lvl="0" indent="0" algn="l" rtl="0">
              <a:spcBef>
                <a:spcPts val="0"/>
              </a:spcBef>
              <a:spcAft>
                <a:spcPts val="0"/>
              </a:spcAft>
              <a:buNone/>
            </a:pPr>
            <a:r>
              <a:rPr lang="en" sz="2400"/>
              <a:t> (5) cases without intact medical records.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p:nvPr/>
        </p:nvSpPr>
        <p:spPr>
          <a:xfrm>
            <a:off x="914400" y="215306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89" name="Google Shape;89;p19"/>
          <p:cNvPicPr preferRelativeResize="0"/>
          <p:nvPr/>
        </p:nvPicPr>
        <p:blipFill>
          <a:blip r:embed="rId3">
            <a:alphaModFix/>
          </a:blip>
          <a:stretch>
            <a:fillRect/>
          </a:stretch>
        </p:blipFill>
        <p:spPr>
          <a:xfrm>
            <a:off x="603725" y="227700"/>
            <a:ext cx="8540276" cy="49158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B36B-C03F-D774-96EE-686A069B20B1}"/>
              </a:ext>
            </a:extLst>
          </p:cNvPr>
          <p:cNvSpPr>
            <a:spLocks noGrp="1"/>
          </p:cNvSpPr>
          <p:nvPr>
            <p:ph type="title"/>
          </p:nvPr>
        </p:nvSpPr>
        <p:spPr/>
        <p:txBody>
          <a:bodyPr>
            <a:normAutofit fontScale="90000"/>
          </a:bodyPr>
          <a:lstStyle/>
          <a:p>
            <a:r>
              <a:rPr lang="en-IN" dirty="0"/>
              <a:t>SURGICAL AND FOLLOW UP PROCEDURES</a:t>
            </a:r>
          </a:p>
        </p:txBody>
      </p:sp>
      <p:sp>
        <p:nvSpPr>
          <p:cNvPr id="3" name="Text Placeholder 2">
            <a:extLst>
              <a:ext uri="{FF2B5EF4-FFF2-40B4-BE49-F238E27FC236}">
                <a16:creationId xmlns:a16="http://schemas.microsoft.com/office/drawing/2014/main" id="{AE492BCE-A878-2D27-346B-614C3CADC773}"/>
              </a:ext>
            </a:extLst>
          </p:cNvPr>
          <p:cNvSpPr>
            <a:spLocks noGrp="1"/>
          </p:cNvSpPr>
          <p:nvPr>
            <p:ph type="body" idx="1"/>
          </p:nvPr>
        </p:nvSpPr>
        <p:spPr/>
        <p:txBody>
          <a:bodyPr>
            <a:normAutofit lnSpcReduction="10000"/>
          </a:bodyPr>
          <a:lstStyle/>
          <a:p>
            <a:r>
              <a:rPr lang="en-IN" sz="2000" dirty="0" err="1">
                <a:solidFill>
                  <a:schemeClr val="tx1"/>
                </a:solidFill>
              </a:rPr>
              <a:t>Preopeorative</a:t>
            </a:r>
            <a:r>
              <a:rPr lang="en-IN" sz="2000" dirty="0">
                <a:solidFill>
                  <a:schemeClr val="tx1"/>
                </a:solidFill>
              </a:rPr>
              <a:t> </a:t>
            </a:r>
            <a:r>
              <a:rPr lang="en-IN" sz="2000" dirty="0" err="1">
                <a:solidFill>
                  <a:schemeClr val="tx1"/>
                </a:solidFill>
              </a:rPr>
              <a:t>preperations</a:t>
            </a:r>
            <a:r>
              <a:rPr lang="en-IN" sz="2000" dirty="0">
                <a:solidFill>
                  <a:schemeClr val="tx1"/>
                </a:solidFill>
              </a:rPr>
              <a:t> and surgical procedures are done by the same surgical team</a:t>
            </a:r>
          </a:p>
          <a:p>
            <a:r>
              <a:rPr lang="en-IN" sz="2000" dirty="0">
                <a:solidFill>
                  <a:schemeClr val="tx1"/>
                </a:solidFill>
              </a:rPr>
              <a:t>Five ports were used surgical procedures are done based on the radical surgery principle</a:t>
            </a:r>
          </a:p>
          <a:p>
            <a:r>
              <a:rPr lang="en-IN" sz="2000" dirty="0">
                <a:solidFill>
                  <a:schemeClr val="tx1"/>
                </a:solidFill>
              </a:rPr>
              <a:t>The rectum association and </a:t>
            </a:r>
            <a:r>
              <a:rPr lang="en-IN" sz="2000" dirty="0" err="1">
                <a:solidFill>
                  <a:schemeClr val="tx1"/>
                </a:solidFill>
              </a:rPr>
              <a:t>lymphnodes</a:t>
            </a:r>
            <a:r>
              <a:rPr lang="en-IN" sz="2000" dirty="0">
                <a:solidFill>
                  <a:schemeClr val="tx1"/>
                </a:solidFill>
              </a:rPr>
              <a:t> dissection were conducted </a:t>
            </a:r>
            <a:r>
              <a:rPr lang="en-IN" sz="2000" dirty="0" err="1">
                <a:solidFill>
                  <a:schemeClr val="tx1"/>
                </a:solidFill>
              </a:rPr>
              <a:t>laparascopically</a:t>
            </a:r>
            <a:r>
              <a:rPr lang="en-IN" sz="2000" dirty="0">
                <a:solidFill>
                  <a:schemeClr val="tx1"/>
                </a:solidFill>
              </a:rPr>
              <a:t> and circular stapler used  for sigmoid rectal end to end anastomosis</a:t>
            </a:r>
          </a:p>
          <a:p>
            <a:r>
              <a:rPr lang="en-IN" sz="2000" dirty="0" err="1">
                <a:solidFill>
                  <a:schemeClr val="tx1"/>
                </a:solidFill>
              </a:rPr>
              <a:t>Anastamotic</a:t>
            </a:r>
            <a:r>
              <a:rPr lang="en-IN" sz="2000" dirty="0">
                <a:solidFill>
                  <a:schemeClr val="tx1"/>
                </a:solidFill>
              </a:rPr>
              <a:t> leak test were conducted using ICG and positive leak test resulting patients are provided with protective stoma and were excluded</a:t>
            </a:r>
          </a:p>
        </p:txBody>
      </p:sp>
    </p:spTree>
    <p:extLst>
      <p:ext uri="{BB962C8B-B14F-4D97-AF65-F5344CB8AC3E}">
        <p14:creationId xmlns:p14="http://schemas.microsoft.com/office/powerpoint/2010/main" val="287213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5A2D78-92BF-9A51-83D0-8EAD4F504F89}"/>
              </a:ext>
            </a:extLst>
          </p:cNvPr>
          <p:cNvSpPr>
            <a:spLocks noGrp="1"/>
          </p:cNvSpPr>
          <p:nvPr>
            <p:ph type="body" idx="1"/>
          </p:nvPr>
        </p:nvSpPr>
        <p:spPr>
          <a:xfrm>
            <a:off x="0" y="180975"/>
            <a:ext cx="8832300" cy="4387900"/>
          </a:xfrm>
        </p:spPr>
        <p:txBody>
          <a:bodyPr>
            <a:normAutofit/>
          </a:bodyPr>
          <a:lstStyle/>
          <a:p>
            <a:pPr marL="114300" indent="0">
              <a:buNone/>
            </a:pPr>
            <a:endParaRPr lang="en-IN" dirty="0">
              <a:solidFill>
                <a:schemeClr val="tx1"/>
              </a:solidFill>
            </a:endParaRPr>
          </a:p>
          <a:p>
            <a:pPr marL="114300" indent="0">
              <a:buNone/>
            </a:pPr>
            <a:r>
              <a:rPr lang="en-IN" dirty="0">
                <a:solidFill>
                  <a:schemeClr val="tx1"/>
                </a:solidFill>
              </a:rPr>
              <a:t>The learning curve is </a:t>
            </a:r>
            <a:r>
              <a:rPr lang="en-IN" dirty="0" err="1">
                <a:solidFill>
                  <a:schemeClr val="tx1"/>
                </a:solidFill>
              </a:rPr>
              <a:t>accompalished</a:t>
            </a:r>
            <a:r>
              <a:rPr lang="en-IN" dirty="0">
                <a:solidFill>
                  <a:schemeClr val="tx1"/>
                </a:solidFill>
              </a:rPr>
              <a:t> by the expertise surgeons and time bias is minimal in this study</a:t>
            </a:r>
          </a:p>
          <a:p>
            <a:r>
              <a:rPr lang="en-IN" dirty="0">
                <a:solidFill>
                  <a:schemeClr val="tx1"/>
                </a:solidFill>
              </a:rPr>
              <a:t>V-LOC barbed suture was used to close the gap between mesocolon and mesorectum and strengthen the dog ear areas which is the intersecting areas between linear cutting lines for transecting rectum and circular cutting lines for sigmoid rectal end to end anastomosis</a:t>
            </a:r>
          </a:p>
          <a:p>
            <a:r>
              <a:rPr lang="en-IN" dirty="0">
                <a:solidFill>
                  <a:schemeClr val="tx1"/>
                </a:solidFill>
              </a:rPr>
              <a:t>In the control group no reinforcement was not done and negative suction abdominal drains were placed for all the patients</a:t>
            </a:r>
          </a:p>
          <a:p>
            <a:r>
              <a:rPr lang="en-IN" dirty="0">
                <a:solidFill>
                  <a:schemeClr val="tx1"/>
                </a:solidFill>
              </a:rPr>
              <a:t>The follow up procedure were mainly based on NCCN GUIDELINES including medical </a:t>
            </a:r>
            <a:r>
              <a:rPr lang="en-IN" dirty="0" err="1">
                <a:solidFill>
                  <a:schemeClr val="tx1"/>
                </a:solidFill>
              </a:rPr>
              <a:t>history,physical</a:t>
            </a:r>
            <a:r>
              <a:rPr lang="en-IN" dirty="0">
                <a:solidFill>
                  <a:schemeClr val="tx1"/>
                </a:solidFill>
              </a:rPr>
              <a:t> </a:t>
            </a:r>
            <a:r>
              <a:rPr lang="en-IN" dirty="0" err="1">
                <a:solidFill>
                  <a:schemeClr val="tx1"/>
                </a:solidFill>
              </a:rPr>
              <a:t>examination,cancer</a:t>
            </a:r>
            <a:r>
              <a:rPr lang="en-IN" dirty="0">
                <a:solidFill>
                  <a:schemeClr val="tx1"/>
                </a:solidFill>
              </a:rPr>
              <a:t> </a:t>
            </a:r>
            <a:r>
              <a:rPr lang="en-IN" dirty="0" err="1">
                <a:solidFill>
                  <a:schemeClr val="tx1"/>
                </a:solidFill>
              </a:rPr>
              <a:t>biomarkers,chest</a:t>
            </a:r>
            <a:r>
              <a:rPr lang="en-IN" dirty="0">
                <a:solidFill>
                  <a:schemeClr val="tx1"/>
                </a:solidFill>
              </a:rPr>
              <a:t> and </a:t>
            </a:r>
            <a:r>
              <a:rPr lang="en-IN" dirty="0" err="1">
                <a:solidFill>
                  <a:schemeClr val="tx1"/>
                </a:solidFill>
              </a:rPr>
              <a:t>abdominalpelvis</a:t>
            </a:r>
            <a:r>
              <a:rPr lang="en-IN" dirty="0">
                <a:solidFill>
                  <a:schemeClr val="tx1"/>
                </a:solidFill>
              </a:rPr>
              <a:t> CT/MRI </a:t>
            </a:r>
          </a:p>
          <a:p>
            <a:endParaRPr lang="en-IN" dirty="0">
              <a:solidFill>
                <a:schemeClr val="tx1"/>
              </a:solidFill>
            </a:endParaRPr>
          </a:p>
        </p:txBody>
      </p:sp>
    </p:spTree>
    <p:extLst>
      <p:ext uri="{BB962C8B-B14F-4D97-AF65-F5344CB8AC3E}">
        <p14:creationId xmlns:p14="http://schemas.microsoft.com/office/powerpoint/2010/main" val="210215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6E5FA4-9935-AD92-A3DD-5656FF53D173}"/>
              </a:ext>
            </a:extLst>
          </p:cNvPr>
          <p:cNvSpPr>
            <a:spLocks noGrp="1"/>
          </p:cNvSpPr>
          <p:nvPr>
            <p:ph type="body" idx="1"/>
          </p:nvPr>
        </p:nvSpPr>
        <p:spPr>
          <a:xfrm>
            <a:off x="295275" y="180975"/>
            <a:ext cx="8537025" cy="4387900"/>
          </a:xfrm>
        </p:spPr>
        <p:txBody>
          <a:bodyPr>
            <a:normAutofit fontScale="85000" lnSpcReduction="10000"/>
          </a:bodyPr>
          <a:lstStyle/>
          <a:p>
            <a:pPr marL="114300" indent="0">
              <a:buNone/>
            </a:pPr>
            <a:r>
              <a:rPr lang="en-IN" sz="2000" dirty="0">
                <a:solidFill>
                  <a:schemeClr val="tx1"/>
                </a:solidFill>
              </a:rPr>
              <a:t>DATA COLLECTION:</a:t>
            </a:r>
          </a:p>
          <a:p>
            <a:r>
              <a:rPr lang="en-IN" sz="2000" dirty="0">
                <a:solidFill>
                  <a:schemeClr val="tx1"/>
                </a:solidFill>
              </a:rPr>
              <a:t>   The collected data included </a:t>
            </a:r>
            <a:r>
              <a:rPr lang="en-IN" sz="2000" dirty="0" err="1">
                <a:solidFill>
                  <a:schemeClr val="tx1"/>
                </a:solidFill>
              </a:rPr>
              <a:t>basline</a:t>
            </a:r>
            <a:r>
              <a:rPr lang="en-IN" sz="2000" dirty="0">
                <a:solidFill>
                  <a:schemeClr val="tx1"/>
                </a:solidFill>
              </a:rPr>
              <a:t> </a:t>
            </a:r>
            <a:r>
              <a:rPr lang="en-IN" sz="2000" dirty="0" err="1">
                <a:solidFill>
                  <a:schemeClr val="tx1"/>
                </a:solidFill>
              </a:rPr>
              <a:t>charactristics</a:t>
            </a:r>
            <a:r>
              <a:rPr lang="en-IN" sz="2000" dirty="0">
                <a:solidFill>
                  <a:schemeClr val="tx1"/>
                </a:solidFill>
              </a:rPr>
              <a:t> (</a:t>
            </a:r>
            <a:r>
              <a:rPr lang="en-IN" sz="2000" dirty="0" err="1">
                <a:solidFill>
                  <a:schemeClr val="tx1"/>
                </a:solidFill>
              </a:rPr>
              <a:t>age,sex,body</a:t>
            </a:r>
            <a:r>
              <a:rPr lang="en-IN" sz="2000" dirty="0">
                <a:solidFill>
                  <a:schemeClr val="tx1"/>
                </a:solidFill>
              </a:rPr>
              <a:t> mass </a:t>
            </a:r>
            <a:r>
              <a:rPr lang="en-IN" sz="2000" dirty="0" err="1">
                <a:solidFill>
                  <a:schemeClr val="tx1"/>
                </a:solidFill>
              </a:rPr>
              <a:t>index,ASA</a:t>
            </a:r>
            <a:r>
              <a:rPr lang="en-IN" sz="2000" dirty="0">
                <a:solidFill>
                  <a:schemeClr val="tx1"/>
                </a:solidFill>
              </a:rPr>
              <a:t> status),operative recording (surgical </a:t>
            </a:r>
            <a:r>
              <a:rPr lang="en-IN" sz="2000" dirty="0" err="1">
                <a:solidFill>
                  <a:schemeClr val="tx1"/>
                </a:solidFill>
              </a:rPr>
              <a:t>timing,estimated</a:t>
            </a:r>
            <a:r>
              <a:rPr lang="en-IN" sz="2000" dirty="0">
                <a:solidFill>
                  <a:schemeClr val="tx1"/>
                </a:solidFill>
              </a:rPr>
              <a:t> blood </a:t>
            </a:r>
            <a:r>
              <a:rPr lang="en-IN" sz="2000" dirty="0" err="1">
                <a:solidFill>
                  <a:schemeClr val="tx1"/>
                </a:solidFill>
              </a:rPr>
              <a:t>loss,anastamotic</a:t>
            </a:r>
            <a:r>
              <a:rPr lang="en-IN" sz="2000" dirty="0">
                <a:solidFill>
                  <a:schemeClr val="tx1"/>
                </a:solidFill>
              </a:rPr>
              <a:t> level)and postoperative data(AL incidence </a:t>
            </a:r>
            <a:r>
              <a:rPr lang="en-IN" sz="2000" dirty="0" err="1">
                <a:solidFill>
                  <a:schemeClr val="tx1"/>
                </a:solidFill>
              </a:rPr>
              <a:t>rate,ventilation</a:t>
            </a:r>
            <a:r>
              <a:rPr lang="en-IN" sz="2000" dirty="0">
                <a:solidFill>
                  <a:schemeClr val="tx1"/>
                </a:solidFill>
              </a:rPr>
              <a:t> time)</a:t>
            </a:r>
          </a:p>
          <a:p>
            <a:r>
              <a:rPr lang="en-IN" sz="2000" dirty="0">
                <a:solidFill>
                  <a:schemeClr val="tx1"/>
                </a:solidFill>
              </a:rPr>
              <a:t>The definition of AL was referred to proposal of ISREC which is clinical symptoms of leakage (fever ,abdominal pain),pelvic </a:t>
            </a:r>
            <a:r>
              <a:rPr lang="en-IN" sz="2000" dirty="0" err="1">
                <a:solidFill>
                  <a:schemeClr val="tx1"/>
                </a:solidFill>
              </a:rPr>
              <a:t>abcess</a:t>
            </a:r>
            <a:r>
              <a:rPr lang="en-IN" sz="2000" dirty="0">
                <a:solidFill>
                  <a:schemeClr val="tx1"/>
                </a:solidFill>
              </a:rPr>
              <a:t> confirmed by </a:t>
            </a:r>
            <a:r>
              <a:rPr lang="en-IN" sz="2000" dirty="0" err="1">
                <a:solidFill>
                  <a:schemeClr val="tx1"/>
                </a:solidFill>
              </a:rPr>
              <a:t>CT,water</a:t>
            </a:r>
            <a:r>
              <a:rPr lang="en-IN" sz="2000" dirty="0">
                <a:solidFill>
                  <a:schemeClr val="tx1"/>
                </a:solidFill>
              </a:rPr>
              <a:t> soluble contrast enema or endoscope or </a:t>
            </a:r>
            <a:r>
              <a:rPr lang="en-IN" sz="2000" dirty="0" err="1">
                <a:solidFill>
                  <a:schemeClr val="tx1"/>
                </a:solidFill>
              </a:rPr>
              <a:t>fecal</a:t>
            </a:r>
            <a:r>
              <a:rPr lang="en-IN" sz="2000" dirty="0">
                <a:solidFill>
                  <a:schemeClr val="tx1"/>
                </a:solidFill>
              </a:rPr>
              <a:t> discharge </a:t>
            </a:r>
          </a:p>
          <a:p>
            <a:r>
              <a:rPr lang="en-IN" sz="2000" dirty="0">
                <a:solidFill>
                  <a:schemeClr val="tx1"/>
                </a:solidFill>
              </a:rPr>
              <a:t>Since </a:t>
            </a:r>
            <a:r>
              <a:rPr lang="en-IN" sz="2000" dirty="0" err="1">
                <a:solidFill>
                  <a:schemeClr val="tx1"/>
                </a:solidFill>
              </a:rPr>
              <a:t>subclincal</a:t>
            </a:r>
            <a:r>
              <a:rPr lang="en-IN" sz="2000" dirty="0">
                <a:solidFill>
                  <a:schemeClr val="tx1"/>
                </a:solidFill>
              </a:rPr>
              <a:t> leaks are hard to detect this study focussed on grade B/C LEAKS </a:t>
            </a:r>
            <a:r>
              <a:rPr lang="en-IN" sz="2000" dirty="0" err="1">
                <a:solidFill>
                  <a:schemeClr val="tx1"/>
                </a:solidFill>
              </a:rPr>
              <a:t>andthere</a:t>
            </a:r>
            <a:r>
              <a:rPr lang="en-IN" sz="2000" dirty="0">
                <a:solidFill>
                  <a:schemeClr val="tx1"/>
                </a:solidFill>
              </a:rPr>
              <a:t> may be incidence of delayed leaks so they have decided to select patients with no AL as patients with diverting stoma and with both absent clinical findings and imaging modalities and taking semifluid without leaks for 3 days before hospital discharge </a:t>
            </a:r>
          </a:p>
          <a:p>
            <a:r>
              <a:rPr lang="en-IN" sz="2000" dirty="0" err="1">
                <a:solidFill>
                  <a:schemeClr val="tx1"/>
                </a:solidFill>
              </a:rPr>
              <a:t>Anemia</a:t>
            </a:r>
            <a:r>
              <a:rPr lang="en-IN" sz="2000" dirty="0">
                <a:solidFill>
                  <a:schemeClr val="tx1"/>
                </a:solidFill>
              </a:rPr>
              <a:t> levels albumin status levels and </a:t>
            </a:r>
            <a:r>
              <a:rPr lang="en-IN" sz="2000" dirty="0" err="1">
                <a:solidFill>
                  <a:schemeClr val="tx1"/>
                </a:solidFill>
              </a:rPr>
              <a:t>anastamotic</a:t>
            </a:r>
            <a:r>
              <a:rPr lang="en-IN" sz="2000" dirty="0">
                <a:solidFill>
                  <a:schemeClr val="tx1"/>
                </a:solidFill>
              </a:rPr>
              <a:t> levels which is defined as the distance between the </a:t>
            </a:r>
            <a:r>
              <a:rPr lang="en-IN" sz="2000" dirty="0" err="1">
                <a:solidFill>
                  <a:schemeClr val="tx1"/>
                </a:solidFill>
              </a:rPr>
              <a:t>anastamotic</a:t>
            </a:r>
            <a:r>
              <a:rPr lang="en-IN" sz="2000" dirty="0">
                <a:solidFill>
                  <a:schemeClr val="tx1"/>
                </a:solidFill>
              </a:rPr>
              <a:t> site from anal verge are taken</a:t>
            </a:r>
          </a:p>
          <a:p>
            <a:pPr marL="114300" indent="0">
              <a:buNone/>
            </a:pPr>
            <a:r>
              <a:rPr lang="en-IN" sz="2000" dirty="0">
                <a:solidFill>
                  <a:schemeClr val="tx1"/>
                </a:solidFill>
              </a:rPr>
              <a:t>  </a:t>
            </a:r>
          </a:p>
        </p:txBody>
      </p:sp>
    </p:spTree>
    <p:extLst>
      <p:ext uri="{BB962C8B-B14F-4D97-AF65-F5344CB8AC3E}">
        <p14:creationId xmlns:p14="http://schemas.microsoft.com/office/powerpoint/2010/main" val="409341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93F11E-7DBB-D000-8DDE-A1DFEF1C4381}"/>
              </a:ext>
            </a:extLst>
          </p:cNvPr>
          <p:cNvSpPr>
            <a:spLocks noGrp="1"/>
          </p:cNvSpPr>
          <p:nvPr>
            <p:ph type="body" idx="1"/>
          </p:nvPr>
        </p:nvSpPr>
        <p:spPr/>
        <p:txBody>
          <a:bodyPr>
            <a:normAutofit/>
          </a:bodyPr>
          <a:lstStyle/>
          <a:p>
            <a:r>
              <a:rPr lang="en-IN" sz="2400" dirty="0">
                <a:solidFill>
                  <a:schemeClr val="tx1"/>
                </a:solidFill>
              </a:rPr>
              <a:t>GRADING OF ANASTAMOTIC LEAKS</a:t>
            </a:r>
          </a:p>
          <a:p>
            <a:r>
              <a:rPr lang="en-IN" sz="2400" dirty="0">
                <a:solidFill>
                  <a:schemeClr val="tx1"/>
                </a:solidFill>
              </a:rPr>
              <a:t>GRADE A:</a:t>
            </a:r>
          </a:p>
          <a:p>
            <a:r>
              <a:rPr lang="en-IN" dirty="0" err="1">
                <a:solidFill>
                  <a:schemeClr val="tx1"/>
                </a:solidFill>
              </a:rPr>
              <a:t>Anastamotic</a:t>
            </a:r>
            <a:r>
              <a:rPr lang="en-IN" dirty="0">
                <a:solidFill>
                  <a:schemeClr val="tx1"/>
                </a:solidFill>
              </a:rPr>
              <a:t> </a:t>
            </a:r>
            <a:r>
              <a:rPr lang="en-IN" dirty="0" err="1">
                <a:solidFill>
                  <a:schemeClr val="tx1"/>
                </a:solidFill>
              </a:rPr>
              <a:t>leakge</a:t>
            </a:r>
            <a:r>
              <a:rPr lang="en-IN" dirty="0">
                <a:solidFill>
                  <a:schemeClr val="tx1"/>
                </a:solidFill>
              </a:rPr>
              <a:t> requiring no active intervention</a:t>
            </a:r>
          </a:p>
          <a:p>
            <a:r>
              <a:rPr lang="en-IN" dirty="0">
                <a:solidFill>
                  <a:schemeClr val="tx1"/>
                </a:solidFill>
              </a:rPr>
              <a:t>GRADE B:</a:t>
            </a:r>
          </a:p>
          <a:p>
            <a:r>
              <a:rPr lang="en-IN" dirty="0">
                <a:solidFill>
                  <a:schemeClr val="tx1"/>
                </a:solidFill>
              </a:rPr>
              <a:t>Leakage requiring therapeutic intervention but not relaparotomy</a:t>
            </a:r>
          </a:p>
          <a:p>
            <a:r>
              <a:rPr lang="en-IN" dirty="0">
                <a:solidFill>
                  <a:schemeClr val="tx1"/>
                </a:solidFill>
              </a:rPr>
              <a:t>GRADE C:</a:t>
            </a:r>
          </a:p>
          <a:p>
            <a:r>
              <a:rPr lang="en-IN" dirty="0">
                <a:solidFill>
                  <a:schemeClr val="tx1"/>
                </a:solidFill>
              </a:rPr>
              <a:t>Leakage requiring relaparotomy</a:t>
            </a:r>
          </a:p>
        </p:txBody>
      </p:sp>
    </p:spTree>
    <p:extLst>
      <p:ext uri="{BB962C8B-B14F-4D97-AF65-F5344CB8AC3E}">
        <p14:creationId xmlns:p14="http://schemas.microsoft.com/office/powerpoint/2010/main" val="148188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A7871D-71E9-7BD5-271F-BFBF638144CF}"/>
              </a:ext>
            </a:extLst>
          </p:cNvPr>
          <p:cNvSpPr>
            <a:spLocks noGrp="1"/>
          </p:cNvSpPr>
          <p:nvPr>
            <p:ph type="body" idx="1"/>
          </p:nvPr>
        </p:nvSpPr>
        <p:spPr>
          <a:xfrm>
            <a:off x="311700" y="1152475"/>
            <a:ext cx="8520600" cy="3752900"/>
          </a:xfrm>
        </p:spPr>
        <p:txBody>
          <a:bodyPr>
            <a:normAutofit lnSpcReduction="10000"/>
          </a:bodyPr>
          <a:lstStyle/>
          <a:p>
            <a:r>
              <a:rPr lang="en-IN" dirty="0">
                <a:solidFill>
                  <a:schemeClr val="tx1"/>
                </a:solidFill>
              </a:rPr>
              <a:t>STATISTICAL ANALYSIS</a:t>
            </a:r>
          </a:p>
          <a:p>
            <a:r>
              <a:rPr lang="en-IN" dirty="0">
                <a:solidFill>
                  <a:schemeClr val="tx1"/>
                </a:solidFill>
              </a:rPr>
              <a:t>To reduce bias  from covariates and achieve balance between the groups propensity score matching was conducted</a:t>
            </a:r>
          </a:p>
          <a:p>
            <a:r>
              <a:rPr lang="en-IN" dirty="0">
                <a:solidFill>
                  <a:schemeClr val="tx1"/>
                </a:solidFill>
              </a:rPr>
              <a:t>Four variables including </a:t>
            </a:r>
            <a:r>
              <a:rPr lang="en-IN" dirty="0" err="1">
                <a:solidFill>
                  <a:schemeClr val="tx1"/>
                </a:solidFill>
              </a:rPr>
              <a:t>sex,BMI,adjuvant</a:t>
            </a:r>
            <a:r>
              <a:rPr lang="en-IN" dirty="0">
                <a:solidFill>
                  <a:schemeClr val="tx1"/>
                </a:solidFill>
              </a:rPr>
              <a:t> </a:t>
            </a:r>
            <a:r>
              <a:rPr lang="en-IN" dirty="0" err="1">
                <a:solidFill>
                  <a:schemeClr val="tx1"/>
                </a:solidFill>
              </a:rPr>
              <a:t>chemoradiotheraphy,and</a:t>
            </a:r>
            <a:r>
              <a:rPr lang="en-IN" dirty="0">
                <a:solidFill>
                  <a:schemeClr val="tx1"/>
                </a:solidFill>
              </a:rPr>
              <a:t> </a:t>
            </a:r>
            <a:r>
              <a:rPr lang="en-IN" dirty="0" err="1">
                <a:solidFill>
                  <a:schemeClr val="tx1"/>
                </a:solidFill>
              </a:rPr>
              <a:t>anastamotic</a:t>
            </a:r>
            <a:r>
              <a:rPr lang="en-IN" dirty="0">
                <a:solidFill>
                  <a:schemeClr val="tx1"/>
                </a:solidFill>
              </a:rPr>
              <a:t> level was selected and were matched with ratio 1:1 using the nearest </a:t>
            </a:r>
            <a:r>
              <a:rPr lang="en-IN" dirty="0" err="1">
                <a:solidFill>
                  <a:schemeClr val="tx1"/>
                </a:solidFill>
              </a:rPr>
              <a:t>neighbur</a:t>
            </a:r>
            <a:r>
              <a:rPr lang="en-IN" dirty="0">
                <a:solidFill>
                  <a:schemeClr val="tx1"/>
                </a:solidFill>
              </a:rPr>
              <a:t> method </a:t>
            </a:r>
          </a:p>
          <a:p>
            <a:r>
              <a:rPr lang="en-IN" dirty="0">
                <a:solidFill>
                  <a:schemeClr val="tx1"/>
                </a:solidFill>
              </a:rPr>
              <a:t>Continuous variables depending on were normally distributed or not students t test or </a:t>
            </a:r>
            <a:r>
              <a:rPr lang="en-IN" dirty="0" err="1">
                <a:solidFill>
                  <a:schemeClr val="tx1"/>
                </a:solidFill>
              </a:rPr>
              <a:t>wilcoxan</a:t>
            </a:r>
            <a:r>
              <a:rPr lang="en-IN" dirty="0">
                <a:solidFill>
                  <a:schemeClr val="tx1"/>
                </a:solidFill>
              </a:rPr>
              <a:t> rank sum test was used for comparison between two groups</a:t>
            </a:r>
          </a:p>
          <a:p>
            <a:r>
              <a:rPr lang="en-IN" dirty="0">
                <a:solidFill>
                  <a:schemeClr val="tx1"/>
                </a:solidFill>
              </a:rPr>
              <a:t>ANOVA   test was used for intercomparison between multiple groups </a:t>
            </a:r>
          </a:p>
          <a:p>
            <a:r>
              <a:rPr lang="en-IN" dirty="0">
                <a:solidFill>
                  <a:schemeClr val="tx1"/>
                </a:solidFill>
              </a:rPr>
              <a:t>For categorical variables chi square test or fisher extract test was used</a:t>
            </a:r>
          </a:p>
          <a:p>
            <a:r>
              <a:rPr lang="en-IN" dirty="0">
                <a:solidFill>
                  <a:schemeClr val="tx1"/>
                </a:solidFill>
              </a:rPr>
              <a:t>All statistical analysis were conducted using the R SOFTWARE VERSION 4.03 and p&lt;0.05 was considered statistically significant</a:t>
            </a:r>
          </a:p>
          <a:p>
            <a:endParaRPr lang="en-IN" dirty="0">
              <a:solidFill>
                <a:schemeClr val="tx1"/>
              </a:solidFill>
            </a:endParaRPr>
          </a:p>
        </p:txBody>
      </p:sp>
    </p:spTree>
    <p:extLst>
      <p:ext uri="{BB962C8B-B14F-4D97-AF65-F5344CB8AC3E}">
        <p14:creationId xmlns:p14="http://schemas.microsoft.com/office/powerpoint/2010/main" val="179750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A82455-842C-60A8-396C-C84A79783458}"/>
              </a:ext>
            </a:extLst>
          </p:cNvPr>
          <p:cNvSpPr>
            <a:spLocks noGrp="1"/>
          </p:cNvSpPr>
          <p:nvPr>
            <p:ph type="body" idx="1"/>
          </p:nvPr>
        </p:nvSpPr>
        <p:spPr>
          <a:xfrm>
            <a:off x="168825" y="1104850"/>
            <a:ext cx="8520600" cy="3416400"/>
          </a:xfrm>
        </p:spPr>
        <p:txBody>
          <a:bodyPr>
            <a:normAutofit fontScale="85000" lnSpcReduction="20000"/>
          </a:bodyPr>
          <a:lstStyle/>
          <a:p>
            <a:r>
              <a:rPr lang="en-IN" sz="2400" dirty="0">
                <a:solidFill>
                  <a:schemeClr val="tx1"/>
                </a:solidFill>
              </a:rPr>
              <a:t>INTROPERATIVE AND POSTOPERATIVE OUTCOMES</a:t>
            </a:r>
          </a:p>
          <a:p>
            <a:endParaRPr lang="en-IN" sz="2400" dirty="0">
              <a:solidFill>
                <a:schemeClr val="tx1"/>
              </a:solidFill>
            </a:endParaRPr>
          </a:p>
          <a:p>
            <a:endParaRPr lang="en-IN" sz="2400" dirty="0">
              <a:solidFill>
                <a:schemeClr val="tx1"/>
              </a:solidFill>
            </a:endParaRPr>
          </a:p>
          <a:p>
            <a:endParaRPr lang="en-IN" sz="2400" dirty="0">
              <a:solidFill>
                <a:schemeClr val="tx1"/>
              </a:solidFill>
            </a:endParaRPr>
          </a:p>
          <a:p>
            <a:endParaRPr lang="en-IN" sz="2400" dirty="0">
              <a:solidFill>
                <a:schemeClr val="tx1"/>
              </a:solidFill>
            </a:endParaRPr>
          </a:p>
          <a:p>
            <a:endParaRPr lang="en-IN" sz="2400" dirty="0">
              <a:solidFill>
                <a:schemeClr val="tx1"/>
              </a:solidFill>
            </a:endParaRPr>
          </a:p>
          <a:p>
            <a:pPr marL="114300" indent="0">
              <a:buNone/>
            </a:pPr>
            <a:endParaRPr lang="en-IN" sz="2000" dirty="0">
              <a:solidFill>
                <a:schemeClr val="tx1"/>
              </a:solidFill>
            </a:endParaRPr>
          </a:p>
          <a:p>
            <a:pPr marL="114300" indent="0">
              <a:buNone/>
            </a:pPr>
            <a:endParaRPr lang="en-IN" sz="2000" dirty="0">
              <a:solidFill>
                <a:schemeClr val="tx1"/>
              </a:solidFill>
            </a:endParaRPr>
          </a:p>
          <a:p>
            <a:pPr marL="114300" indent="0">
              <a:buNone/>
            </a:pPr>
            <a:endParaRPr lang="en-IN" sz="2000" dirty="0">
              <a:solidFill>
                <a:schemeClr val="tx1"/>
              </a:solidFill>
            </a:endParaRPr>
          </a:p>
          <a:p>
            <a:pPr marL="114300" indent="0">
              <a:buNone/>
            </a:pPr>
            <a:r>
              <a:rPr lang="en-IN" sz="2000" dirty="0">
                <a:solidFill>
                  <a:schemeClr val="tx1"/>
                </a:solidFill>
              </a:rPr>
              <a:t>No difference in both hospital stay and post ventilation time in both the groups</a:t>
            </a:r>
          </a:p>
          <a:p>
            <a:pPr marL="114300" indent="0">
              <a:buNone/>
            </a:pPr>
            <a:r>
              <a:rPr lang="en-IN" sz="2000" dirty="0">
                <a:solidFill>
                  <a:schemeClr val="tx1"/>
                </a:solidFill>
              </a:rPr>
              <a:t>and no conversion to laparotomy performed in both the groups</a:t>
            </a:r>
          </a:p>
        </p:txBody>
      </p:sp>
      <p:graphicFrame>
        <p:nvGraphicFramePr>
          <p:cNvPr id="5" name="Table 5">
            <a:extLst>
              <a:ext uri="{FF2B5EF4-FFF2-40B4-BE49-F238E27FC236}">
                <a16:creationId xmlns:a16="http://schemas.microsoft.com/office/drawing/2014/main" id="{3A5BDF30-0850-684E-A701-BE927936E288}"/>
              </a:ext>
            </a:extLst>
          </p:cNvPr>
          <p:cNvGraphicFramePr>
            <a:graphicFrameLocks noGrp="1"/>
          </p:cNvGraphicFramePr>
          <p:nvPr>
            <p:extLst>
              <p:ext uri="{D42A27DB-BD31-4B8C-83A1-F6EECF244321}">
                <p14:modId xmlns:p14="http://schemas.microsoft.com/office/powerpoint/2010/main" val="804660293"/>
              </p:ext>
            </p:extLst>
          </p:nvPr>
        </p:nvGraphicFramePr>
        <p:xfrm>
          <a:off x="1638300" y="1502410"/>
          <a:ext cx="6096000" cy="2138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195124340"/>
                    </a:ext>
                  </a:extLst>
                </a:gridCol>
                <a:gridCol w="2032000">
                  <a:extLst>
                    <a:ext uri="{9D8B030D-6E8A-4147-A177-3AD203B41FA5}">
                      <a16:colId xmlns:a16="http://schemas.microsoft.com/office/drawing/2014/main" val="336870092"/>
                    </a:ext>
                  </a:extLst>
                </a:gridCol>
                <a:gridCol w="2032000">
                  <a:extLst>
                    <a:ext uri="{9D8B030D-6E8A-4147-A177-3AD203B41FA5}">
                      <a16:colId xmlns:a16="http://schemas.microsoft.com/office/drawing/2014/main" val="3980683229"/>
                    </a:ext>
                  </a:extLst>
                </a:gridCol>
              </a:tblGrid>
              <a:tr h="0">
                <a:tc>
                  <a:txBody>
                    <a:bodyPr/>
                    <a:lstStyle/>
                    <a:p>
                      <a:r>
                        <a:rPr lang="en-IN" dirty="0"/>
                        <a:t>FEAUTURES</a:t>
                      </a:r>
                    </a:p>
                  </a:txBody>
                  <a:tcPr/>
                </a:tc>
                <a:tc>
                  <a:txBody>
                    <a:bodyPr/>
                    <a:lstStyle/>
                    <a:p>
                      <a:r>
                        <a:rPr lang="en-IN" dirty="0"/>
                        <a:t>WITH BARBED SUTURES</a:t>
                      </a:r>
                    </a:p>
                  </a:txBody>
                  <a:tcPr/>
                </a:tc>
                <a:tc>
                  <a:txBody>
                    <a:bodyPr/>
                    <a:lstStyle/>
                    <a:p>
                      <a:r>
                        <a:rPr lang="en-IN" dirty="0"/>
                        <a:t>CONTROL GROUPS</a:t>
                      </a:r>
                    </a:p>
                  </a:txBody>
                  <a:tcPr/>
                </a:tc>
                <a:extLst>
                  <a:ext uri="{0D108BD9-81ED-4DB2-BD59-A6C34878D82A}">
                    <a16:rowId xmlns:a16="http://schemas.microsoft.com/office/drawing/2014/main" val="1650917282"/>
                  </a:ext>
                </a:extLst>
              </a:tr>
              <a:tr h="370840">
                <a:tc>
                  <a:txBody>
                    <a:bodyPr/>
                    <a:lstStyle/>
                    <a:p>
                      <a:r>
                        <a:rPr lang="en-IN" dirty="0"/>
                        <a:t>SURGICAL TIME</a:t>
                      </a:r>
                    </a:p>
                  </a:txBody>
                  <a:tcPr/>
                </a:tc>
                <a:tc>
                  <a:txBody>
                    <a:bodyPr/>
                    <a:lstStyle/>
                    <a:p>
                      <a:r>
                        <a:rPr lang="en-IN" dirty="0"/>
                        <a:t>LONGER(P&lt;0.001)</a:t>
                      </a:r>
                    </a:p>
                  </a:txBody>
                  <a:tcPr/>
                </a:tc>
                <a:tc>
                  <a:txBody>
                    <a:bodyPr/>
                    <a:lstStyle/>
                    <a:p>
                      <a:r>
                        <a:rPr lang="en-IN" dirty="0"/>
                        <a:t>SHORTER</a:t>
                      </a:r>
                    </a:p>
                  </a:txBody>
                  <a:tcPr/>
                </a:tc>
                <a:extLst>
                  <a:ext uri="{0D108BD9-81ED-4DB2-BD59-A6C34878D82A}">
                    <a16:rowId xmlns:a16="http://schemas.microsoft.com/office/drawing/2014/main" val="1006798502"/>
                  </a:ext>
                </a:extLst>
              </a:tr>
              <a:tr h="370840">
                <a:tc>
                  <a:txBody>
                    <a:bodyPr/>
                    <a:lstStyle/>
                    <a:p>
                      <a:r>
                        <a:rPr lang="en-IN" dirty="0"/>
                        <a:t>NUMBER OF RETRIVED LYMPH NODES</a:t>
                      </a:r>
                    </a:p>
                  </a:txBody>
                  <a:tcPr/>
                </a:tc>
                <a:tc>
                  <a:txBody>
                    <a:bodyPr/>
                    <a:lstStyle/>
                    <a:p>
                      <a:r>
                        <a:rPr lang="en-IN" dirty="0"/>
                        <a:t>NO DIFFERENCE</a:t>
                      </a:r>
                    </a:p>
                  </a:txBody>
                  <a:tcPr/>
                </a:tc>
                <a:tc>
                  <a:txBody>
                    <a:bodyPr/>
                    <a:lstStyle/>
                    <a:p>
                      <a:r>
                        <a:rPr lang="en-IN" dirty="0"/>
                        <a:t>NO DIFFERENCE</a:t>
                      </a:r>
                    </a:p>
                  </a:txBody>
                  <a:tcPr/>
                </a:tc>
                <a:extLst>
                  <a:ext uri="{0D108BD9-81ED-4DB2-BD59-A6C34878D82A}">
                    <a16:rowId xmlns:a16="http://schemas.microsoft.com/office/drawing/2014/main" val="312893049"/>
                  </a:ext>
                </a:extLst>
              </a:tr>
              <a:tr h="0">
                <a:tc>
                  <a:txBody>
                    <a:bodyPr/>
                    <a:lstStyle/>
                    <a:p>
                      <a:r>
                        <a:rPr lang="en-IN" dirty="0"/>
                        <a:t>ESTIMATED BLOOD LOSS</a:t>
                      </a:r>
                    </a:p>
                  </a:txBody>
                  <a:tcPr/>
                </a:tc>
                <a:tc>
                  <a:txBody>
                    <a:bodyPr/>
                    <a:lstStyle/>
                    <a:p>
                      <a:r>
                        <a:rPr lang="en-IN" dirty="0"/>
                        <a:t>NO DIFFERENCE</a:t>
                      </a:r>
                    </a:p>
                  </a:txBody>
                  <a:tcPr/>
                </a:tc>
                <a:tc>
                  <a:txBody>
                    <a:bodyPr/>
                    <a:lstStyle/>
                    <a:p>
                      <a:r>
                        <a:rPr lang="en-IN" dirty="0"/>
                        <a:t>NO DIFFERENCE</a:t>
                      </a:r>
                    </a:p>
                  </a:txBody>
                  <a:tcPr/>
                </a:tc>
                <a:extLst>
                  <a:ext uri="{0D108BD9-81ED-4DB2-BD59-A6C34878D82A}">
                    <a16:rowId xmlns:a16="http://schemas.microsoft.com/office/drawing/2014/main" val="1930114082"/>
                  </a:ext>
                </a:extLst>
              </a:tr>
            </a:tbl>
          </a:graphicData>
        </a:graphic>
      </p:graphicFrame>
    </p:spTree>
    <p:extLst>
      <p:ext uri="{BB962C8B-B14F-4D97-AF65-F5344CB8AC3E}">
        <p14:creationId xmlns:p14="http://schemas.microsoft.com/office/powerpoint/2010/main" val="171972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1F77-70AD-5B0D-5E81-76718EF487C2}"/>
              </a:ext>
            </a:extLst>
          </p:cNvPr>
          <p:cNvSpPr>
            <a:spLocks noGrp="1"/>
          </p:cNvSpPr>
          <p:nvPr>
            <p:ph type="title"/>
          </p:nvPr>
        </p:nvSpPr>
        <p:spPr/>
        <p:txBody>
          <a:bodyPr>
            <a:normAutofit fontScale="90000"/>
          </a:bodyPr>
          <a:lstStyle/>
          <a:p>
            <a:r>
              <a:rPr lang="en-IN" dirty="0"/>
              <a:t>ANASTAMOTIC LEAK INCIDENCE</a:t>
            </a:r>
          </a:p>
        </p:txBody>
      </p:sp>
      <p:sp>
        <p:nvSpPr>
          <p:cNvPr id="3" name="Text Placeholder 2">
            <a:extLst>
              <a:ext uri="{FF2B5EF4-FFF2-40B4-BE49-F238E27FC236}">
                <a16:creationId xmlns:a16="http://schemas.microsoft.com/office/drawing/2014/main" id="{7A871438-1653-4D9C-F8D1-E58D52A75BEA}"/>
              </a:ext>
            </a:extLst>
          </p:cNvPr>
          <p:cNvSpPr>
            <a:spLocks noGrp="1"/>
          </p:cNvSpPr>
          <p:nvPr>
            <p:ph type="body" idx="1"/>
          </p:nvPr>
        </p:nvSpPr>
        <p:spPr>
          <a:xfrm>
            <a:off x="311700" y="1795749"/>
            <a:ext cx="8520600" cy="1586429"/>
          </a:xfrm>
        </p:spPr>
        <p:txBody>
          <a:bodyPr>
            <a:normAutofit fontScale="92500" lnSpcReduction="10000"/>
          </a:bodyPr>
          <a:lstStyle/>
          <a:p>
            <a:pPr marL="114300" indent="0">
              <a:buNone/>
            </a:pPr>
            <a:r>
              <a:rPr lang="en-IN" dirty="0">
                <a:solidFill>
                  <a:schemeClr val="tx1"/>
                </a:solidFill>
              </a:rPr>
              <a:t>As far as AL incidence the rate of leak is significantly lower in the case of reinforcement with barbed suture </a:t>
            </a:r>
          </a:p>
          <a:p>
            <a:pPr marL="114300" indent="0">
              <a:buNone/>
            </a:pPr>
            <a:r>
              <a:rPr lang="en-IN" dirty="0">
                <a:solidFill>
                  <a:schemeClr val="tx1"/>
                </a:solidFill>
              </a:rPr>
              <a:t>Most </a:t>
            </a:r>
            <a:r>
              <a:rPr lang="en-IN" dirty="0" err="1">
                <a:solidFill>
                  <a:schemeClr val="tx1"/>
                </a:solidFill>
              </a:rPr>
              <a:t>anastamotic</a:t>
            </a:r>
            <a:r>
              <a:rPr lang="en-IN" dirty="0">
                <a:solidFill>
                  <a:schemeClr val="tx1"/>
                </a:solidFill>
              </a:rPr>
              <a:t> leak were grade b and only 4 of 19 was found to be grade c</a:t>
            </a:r>
          </a:p>
          <a:p>
            <a:pPr marL="114300" indent="0">
              <a:buNone/>
            </a:pPr>
            <a:r>
              <a:rPr lang="en-IN" dirty="0">
                <a:solidFill>
                  <a:schemeClr val="tx1"/>
                </a:solidFill>
              </a:rPr>
              <a:t>no </a:t>
            </a:r>
            <a:r>
              <a:rPr lang="en-IN" dirty="0" err="1">
                <a:solidFill>
                  <a:schemeClr val="tx1"/>
                </a:solidFill>
              </a:rPr>
              <a:t>anastamotic</a:t>
            </a:r>
            <a:r>
              <a:rPr lang="en-IN" dirty="0">
                <a:solidFill>
                  <a:schemeClr val="tx1"/>
                </a:solidFill>
              </a:rPr>
              <a:t> stricture were found in both the groups as they are examined by colonoscopy six months after surgery</a:t>
            </a:r>
          </a:p>
          <a:p>
            <a:pPr marL="114300" indent="0">
              <a:buNone/>
            </a:pPr>
            <a:endParaRPr lang="en-IN" dirty="0">
              <a:solidFill>
                <a:schemeClr val="tx1"/>
              </a:solidFill>
            </a:endParaRPr>
          </a:p>
          <a:p>
            <a:pPr marL="114300" indent="0">
              <a:buNone/>
            </a:pPr>
            <a:endParaRPr lang="en-IN" dirty="0">
              <a:solidFill>
                <a:schemeClr val="tx1"/>
              </a:solidFill>
            </a:endParaRPr>
          </a:p>
        </p:txBody>
      </p:sp>
    </p:spTree>
    <p:extLst>
      <p:ext uri="{BB962C8B-B14F-4D97-AF65-F5344CB8AC3E}">
        <p14:creationId xmlns:p14="http://schemas.microsoft.com/office/powerpoint/2010/main" val="82656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0" y="-25"/>
            <a:ext cx="8611500" cy="492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t>Background</a:t>
            </a:r>
            <a:endParaRPr sz="2800" b="1"/>
          </a:p>
          <a:p>
            <a:pPr marL="457200" lvl="0" indent="-355600" algn="l" rtl="0">
              <a:spcBef>
                <a:spcPts val="0"/>
              </a:spcBef>
              <a:spcAft>
                <a:spcPts val="0"/>
              </a:spcAft>
              <a:buSzPts val="2000"/>
              <a:buChar char="●"/>
            </a:pPr>
            <a:r>
              <a:rPr lang="en" sz="2000"/>
              <a:t>Though laparoscopic surgery are superior to open surgeries in case of rectal cancers it is helpless in the area of prevention of anastamotic leaks which is one of the most severe post operative complications of rectal surgery</a:t>
            </a:r>
            <a:endParaRPr sz="2000"/>
          </a:p>
          <a:p>
            <a:pPr marL="457200" lvl="0" indent="-355600" algn="l" rtl="0">
              <a:spcBef>
                <a:spcPts val="0"/>
              </a:spcBef>
              <a:spcAft>
                <a:spcPts val="0"/>
              </a:spcAft>
              <a:buSzPts val="2000"/>
              <a:buChar char="●"/>
            </a:pPr>
            <a:r>
              <a:rPr lang="en" sz="2000"/>
              <a:t>It also increase postoperative stay and mainly postpone the postoperative chemoradiotheraphy</a:t>
            </a:r>
            <a:endParaRPr sz="2000"/>
          </a:p>
          <a:p>
            <a:pPr marL="457200" lvl="0" indent="-355600" algn="l" rtl="0">
              <a:spcBef>
                <a:spcPts val="0"/>
              </a:spcBef>
              <a:spcAft>
                <a:spcPts val="0"/>
              </a:spcAft>
              <a:buSzPts val="2000"/>
              <a:buChar char="●"/>
            </a:pPr>
            <a:r>
              <a:rPr lang="en" sz="2000"/>
              <a:t>It is mainly associated with anastamotic level,blood supply,techniques,enteric pressure etc ,</a:t>
            </a:r>
            <a:endParaRPr sz="2000"/>
          </a:p>
          <a:p>
            <a:pPr marL="457200" lvl="0" indent="-355600" algn="l" rtl="0">
              <a:spcBef>
                <a:spcPts val="0"/>
              </a:spcBef>
              <a:spcAft>
                <a:spcPts val="0"/>
              </a:spcAft>
              <a:buSzPts val="2000"/>
              <a:buChar char="●"/>
            </a:pPr>
            <a:r>
              <a:rPr lang="en" sz="2000"/>
              <a:t>Previous studies have shown that dog ears a spot formed on bilateral intersecting margins on distal rectal stump which is a weak anastamotic site and lack blood supply and the potent area for leak</a:t>
            </a:r>
            <a:endParaRPr sz="2000"/>
          </a:p>
          <a:p>
            <a:pPr marL="457200" lvl="0" indent="-355600" algn="l" rtl="0">
              <a:spcBef>
                <a:spcPts val="0"/>
              </a:spcBef>
              <a:spcAft>
                <a:spcPts val="0"/>
              </a:spcAft>
              <a:buSzPts val="2000"/>
              <a:buChar char="●"/>
            </a:pPr>
            <a:r>
              <a:rPr lang="en" sz="2000"/>
              <a:t>In addition studies of reinforcement materials especially barbed sutures have found its ways of advantage in various modalities of surgeries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6A0B7-3803-6FDC-0847-0144099D3AD1}"/>
              </a:ext>
            </a:extLst>
          </p:cNvPr>
          <p:cNvPicPr>
            <a:picLocks noChangeAspect="1"/>
          </p:cNvPicPr>
          <p:nvPr/>
        </p:nvPicPr>
        <p:blipFill>
          <a:blip r:embed="rId2"/>
          <a:stretch>
            <a:fillRect/>
          </a:stretch>
        </p:blipFill>
        <p:spPr>
          <a:xfrm>
            <a:off x="3084953" y="-1301"/>
            <a:ext cx="2974093" cy="5069176"/>
          </a:xfrm>
          <a:prstGeom prst="rect">
            <a:avLst/>
          </a:prstGeom>
        </p:spPr>
      </p:pic>
    </p:spTree>
    <p:extLst>
      <p:ext uri="{BB962C8B-B14F-4D97-AF65-F5344CB8AC3E}">
        <p14:creationId xmlns:p14="http://schemas.microsoft.com/office/powerpoint/2010/main" val="393744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DD6EBC1-5397-7DB9-6C3E-E89522837D62}"/>
              </a:ext>
            </a:extLst>
          </p:cNvPr>
          <p:cNvSpPr>
            <a:spLocks noGrp="1"/>
          </p:cNvSpPr>
          <p:nvPr>
            <p:ph type="body" idx="1"/>
          </p:nvPr>
        </p:nvSpPr>
        <p:spPr>
          <a:xfrm>
            <a:off x="622300" y="15875"/>
            <a:ext cx="8521700" cy="5143500"/>
          </a:xfrm>
        </p:spPr>
        <p:txBody>
          <a:bodyPr/>
          <a:lstStyle/>
          <a:p>
            <a:endParaRPr lang="en-IN"/>
          </a:p>
        </p:txBody>
      </p:sp>
      <p:pic>
        <p:nvPicPr>
          <p:cNvPr id="8" name="Picture 7">
            <a:extLst>
              <a:ext uri="{FF2B5EF4-FFF2-40B4-BE49-F238E27FC236}">
                <a16:creationId xmlns:a16="http://schemas.microsoft.com/office/drawing/2014/main" id="{A30BE424-8678-CBE5-35FA-303F073409F2}"/>
              </a:ext>
            </a:extLst>
          </p:cNvPr>
          <p:cNvPicPr>
            <a:picLocks noChangeAspect="1"/>
          </p:cNvPicPr>
          <p:nvPr/>
        </p:nvPicPr>
        <p:blipFill>
          <a:blip r:embed="rId2"/>
          <a:stretch>
            <a:fillRect/>
          </a:stretch>
        </p:blipFill>
        <p:spPr>
          <a:xfrm>
            <a:off x="1" y="15875"/>
            <a:ext cx="8879594" cy="5143500"/>
          </a:xfrm>
          <a:prstGeom prst="rect">
            <a:avLst/>
          </a:prstGeom>
        </p:spPr>
      </p:pic>
    </p:spTree>
    <p:extLst>
      <p:ext uri="{BB962C8B-B14F-4D97-AF65-F5344CB8AC3E}">
        <p14:creationId xmlns:p14="http://schemas.microsoft.com/office/powerpoint/2010/main" val="322178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4F19-B83B-48EA-8C5B-ACAB5D468682}"/>
              </a:ext>
            </a:extLst>
          </p:cNvPr>
          <p:cNvSpPr>
            <a:spLocks noGrp="1"/>
          </p:cNvSpPr>
          <p:nvPr>
            <p:ph type="title"/>
          </p:nvPr>
        </p:nvSpPr>
        <p:spPr/>
        <p:txBody>
          <a:bodyPr>
            <a:normAutofit fontScale="90000"/>
          </a:bodyPr>
          <a:lstStyle/>
          <a:p>
            <a:r>
              <a:rPr lang="en-IN" dirty="0"/>
              <a:t>COMPARISONS IN MATCHED COHORT</a:t>
            </a:r>
          </a:p>
        </p:txBody>
      </p:sp>
      <p:sp>
        <p:nvSpPr>
          <p:cNvPr id="3" name="Text Placeholder 2">
            <a:extLst>
              <a:ext uri="{FF2B5EF4-FFF2-40B4-BE49-F238E27FC236}">
                <a16:creationId xmlns:a16="http://schemas.microsoft.com/office/drawing/2014/main" id="{D0B1B97B-0CC2-D604-4CAD-E1DA5A626FAB}"/>
              </a:ext>
            </a:extLst>
          </p:cNvPr>
          <p:cNvSpPr>
            <a:spLocks noGrp="1"/>
          </p:cNvSpPr>
          <p:nvPr>
            <p:ph type="body" idx="1"/>
          </p:nvPr>
        </p:nvSpPr>
        <p:spPr>
          <a:xfrm>
            <a:off x="311700" y="1727100"/>
            <a:ext cx="8520600" cy="3416400"/>
          </a:xfrm>
        </p:spPr>
        <p:txBody>
          <a:bodyPr>
            <a:normAutofit/>
          </a:bodyPr>
          <a:lstStyle/>
          <a:p>
            <a:r>
              <a:rPr lang="en-IN" sz="2000" dirty="0">
                <a:solidFill>
                  <a:schemeClr val="tx1"/>
                </a:solidFill>
              </a:rPr>
              <a:t>4 COVARIATES were </a:t>
            </a:r>
            <a:r>
              <a:rPr lang="en-IN" sz="2000" dirty="0" err="1">
                <a:solidFill>
                  <a:schemeClr val="tx1"/>
                </a:solidFill>
              </a:rPr>
              <a:t>choosen</a:t>
            </a:r>
            <a:r>
              <a:rPr lang="en-IN" sz="2000" dirty="0">
                <a:solidFill>
                  <a:schemeClr val="tx1"/>
                </a:solidFill>
              </a:rPr>
              <a:t> for PSM analyses according to rule of thumb for PSM they are</a:t>
            </a:r>
          </a:p>
          <a:p>
            <a:r>
              <a:rPr lang="en-IN" sz="2000" dirty="0" err="1">
                <a:solidFill>
                  <a:schemeClr val="tx1"/>
                </a:solidFill>
              </a:rPr>
              <a:t>Sex,pre</a:t>
            </a:r>
            <a:r>
              <a:rPr lang="en-IN" sz="2000" dirty="0">
                <a:solidFill>
                  <a:schemeClr val="tx1"/>
                </a:solidFill>
              </a:rPr>
              <a:t> op adjuvant </a:t>
            </a:r>
            <a:r>
              <a:rPr lang="en-IN" sz="2000" dirty="0" err="1">
                <a:solidFill>
                  <a:schemeClr val="tx1"/>
                </a:solidFill>
              </a:rPr>
              <a:t>chemoradiotheraphy,anastamotic</a:t>
            </a:r>
            <a:r>
              <a:rPr lang="en-IN" sz="2000" dirty="0">
                <a:solidFill>
                  <a:schemeClr val="tx1"/>
                </a:solidFill>
              </a:rPr>
              <a:t> level and surgical time</a:t>
            </a:r>
          </a:p>
          <a:p>
            <a:r>
              <a:rPr lang="en-IN" sz="2000" dirty="0">
                <a:solidFill>
                  <a:schemeClr val="tx1"/>
                </a:solidFill>
              </a:rPr>
              <a:t>There was 123 barbed reinforcement cases and 123 control in matched cohort</a:t>
            </a:r>
          </a:p>
          <a:p>
            <a:endParaRPr lang="en-IN" sz="2000" dirty="0">
              <a:solidFill>
                <a:schemeClr val="tx1"/>
              </a:solidFill>
            </a:endParaRPr>
          </a:p>
        </p:txBody>
      </p:sp>
    </p:spTree>
    <p:extLst>
      <p:ext uri="{BB962C8B-B14F-4D97-AF65-F5344CB8AC3E}">
        <p14:creationId xmlns:p14="http://schemas.microsoft.com/office/powerpoint/2010/main" val="122367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D659FD-8D21-415C-CB47-EBB017F7A222}"/>
              </a:ext>
            </a:extLst>
          </p:cNvPr>
          <p:cNvSpPr>
            <a:spLocks noGrp="1"/>
          </p:cNvSpPr>
          <p:nvPr>
            <p:ph type="body" idx="1"/>
          </p:nvPr>
        </p:nvSpPr>
        <p:spPr>
          <a:xfrm>
            <a:off x="443902" y="282143"/>
            <a:ext cx="8520600" cy="3416400"/>
          </a:xfrm>
        </p:spPr>
        <p:txBody>
          <a:bodyPr>
            <a:normAutofit fontScale="92500" lnSpcReduction="20000"/>
          </a:bodyPr>
          <a:lstStyle/>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endParaRPr lang="en-IN" dirty="0">
              <a:solidFill>
                <a:schemeClr val="tx1"/>
              </a:solidFill>
            </a:endParaRPr>
          </a:p>
          <a:p>
            <a:pPr marL="114300" indent="0">
              <a:buNone/>
            </a:pPr>
            <a:r>
              <a:rPr lang="en-IN" dirty="0">
                <a:solidFill>
                  <a:schemeClr val="tx1"/>
                </a:solidFill>
              </a:rPr>
              <a:t>MOST IMPORTANTLY  THE AL INCIDENCE RATES WERE SIGNIFICANTLY LOWER IN INTRCORPOREAL BARBED SUTURE REINFORCEMENT GROUP(2.44%VS 10.57%</a:t>
            </a:r>
          </a:p>
        </p:txBody>
      </p:sp>
      <p:graphicFrame>
        <p:nvGraphicFramePr>
          <p:cNvPr id="4" name="Table 4">
            <a:extLst>
              <a:ext uri="{FF2B5EF4-FFF2-40B4-BE49-F238E27FC236}">
                <a16:creationId xmlns:a16="http://schemas.microsoft.com/office/drawing/2014/main" id="{E90906C4-78AD-3DB6-05F9-C89CE5A5F48B}"/>
              </a:ext>
            </a:extLst>
          </p:cNvPr>
          <p:cNvGraphicFramePr>
            <a:graphicFrameLocks noGrp="1"/>
          </p:cNvGraphicFramePr>
          <p:nvPr>
            <p:extLst>
              <p:ext uri="{D42A27DB-BD31-4B8C-83A1-F6EECF244321}">
                <p14:modId xmlns:p14="http://schemas.microsoft.com/office/powerpoint/2010/main" val="701020362"/>
              </p:ext>
            </p:extLst>
          </p:nvPr>
        </p:nvGraphicFramePr>
        <p:xfrm>
          <a:off x="1347731" y="26892"/>
          <a:ext cx="6096000" cy="26670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933180099"/>
                    </a:ext>
                  </a:extLst>
                </a:gridCol>
                <a:gridCol w="2032000">
                  <a:extLst>
                    <a:ext uri="{9D8B030D-6E8A-4147-A177-3AD203B41FA5}">
                      <a16:colId xmlns:a16="http://schemas.microsoft.com/office/drawing/2014/main" val="3045572534"/>
                    </a:ext>
                  </a:extLst>
                </a:gridCol>
                <a:gridCol w="2032000">
                  <a:extLst>
                    <a:ext uri="{9D8B030D-6E8A-4147-A177-3AD203B41FA5}">
                      <a16:colId xmlns:a16="http://schemas.microsoft.com/office/drawing/2014/main" val="2636724122"/>
                    </a:ext>
                  </a:extLst>
                </a:gridCol>
              </a:tblGrid>
              <a:tr h="370840">
                <a:tc>
                  <a:txBody>
                    <a:bodyPr/>
                    <a:lstStyle/>
                    <a:p>
                      <a:r>
                        <a:rPr lang="en-IN" dirty="0" err="1"/>
                        <a:t>feutures</a:t>
                      </a:r>
                      <a:endParaRPr lang="en-IN" dirty="0"/>
                    </a:p>
                  </a:txBody>
                  <a:tcPr/>
                </a:tc>
                <a:tc>
                  <a:txBody>
                    <a:bodyPr/>
                    <a:lstStyle/>
                    <a:p>
                      <a:r>
                        <a:rPr lang="en-IN" dirty="0"/>
                        <a:t>Barbed suture reinforcement group</a:t>
                      </a:r>
                    </a:p>
                  </a:txBody>
                  <a:tcPr/>
                </a:tc>
                <a:tc>
                  <a:txBody>
                    <a:bodyPr/>
                    <a:lstStyle/>
                    <a:p>
                      <a:r>
                        <a:rPr lang="en-IN" dirty="0"/>
                        <a:t>Control group</a:t>
                      </a:r>
                    </a:p>
                  </a:txBody>
                  <a:tcPr/>
                </a:tc>
                <a:extLst>
                  <a:ext uri="{0D108BD9-81ED-4DB2-BD59-A6C34878D82A}">
                    <a16:rowId xmlns:a16="http://schemas.microsoft.com/office/drawing/2014/main" val="1208171238"/>
                  </a:ext>
                </a:extLst>
              </a:tr>
              <a:tr h="370840">
                <a:tc>
                  <a:txBody>
                    <a:bodyPr/>
                    <a:lstStyle/>
                    <a:p>
                      <a:r>
                        <a:rPr lang="en-IN" dirty="0"/>
                        <a:t>Number of retrieved lymph node</a:t>
                      </a:r>
                    </a:p>
                  </a:txBody>
                  <a:tcPr/>
                </a:tc>
                <a:tc>
                  <a:txBody>
                    <a:bodyPr/>
                    <a:lstStyle/>
                    <a:p>
                      <a:r>
                        <a:rPr lang="en-IN" dirty="0"/>
                        <a:t>more</a:t>
                      </a:r>
                    </a:p>
                  </a:txBody>
                  <a:tcPr/>
                </a:tc>
                <a:tc>
                  <a:txBody>
                    <a:bodyPr/>
                    <a:lstStyle/>
                    <a:p>
                      <a:r>
                        <a:rPr lang="en-IN" dirty="0"/>
                        <a:t>less</a:t>
                      </a:r>
                    </a:p>
                  </a:txBody>
                  <a:tcPr/>
                </a:tc>
                <a:extLst>
                  <a:ext uri="{0D108BD9-81ED-4DB2-BD59-A6C34878D82A}">
                    <a16:rowId xmlns:a16="http://schemas.microsoft.com/office/drawing/2014/main" val="2422164472"/>
                  </a:ext>
                </a:extLst>
              </a:tr>
              <a:tr h="370840">
                <a:tc>
                  <a:txBody>
                    <a:bodyPr/>
                    <a:lstStyle/>
                    <a:p>
                      <a:r>
                        <a:rPr lang="en-IN" dirty="0"/>
                        <a:t>Surgical time</a:t>
                      </a:r>
                    </a:p>
                  </a:txBody>
                  <a:tcPr/>
                </a:tc>
                <a:tc>
                  <a:txBody>
                    <a:bodyPr/>
                    <a:lstStyle/>
                    <a:p>
                      <a:r>
                        <a:rPr lang="en-IN" dirty="0"/>
                        <a:t>longer</a:t>
                      </a:r>
                    </a:p>
                  </a:txBody>
                  <a:tcPr/>
                </a:tc>
                <a:tc>
                  <a:txBody>
                    <a:bodyPr/>
                    <a:lstStyle/>
                    <a:p>
                      <a:r>
                        <a:rPr lang="en-IN" dirty="0"/>
                        <a:t>shorter</a:t>
                      </a:r>
                    </a:p>
                  </a:txBody>
                  <a:tcPr/>
                </a:tc>
                <a:extLst>
                  <a:ext uri="{0D108BD9-81ED-4DB2-BD59-A6C34878D82A}">
                    <a16:rowId xmlns:a16="http://schemas.microsoft.com/office/drawing/2014/main" val="1135031561"/>
                  </a:ext>
                </a:extLst>
              </a:tr>
              <a:tr h="370840">
                <a:tc>
                  <a:txBody>
                    <a:bodyPr/>
                    <a:lstStyle/>
                    <a:p>
                      <a:r>
                        <a:rPr lang="en-IN" dirty="0"/>
                        <a:t>Hospital stay</a:t>
                      </a:r>
                    </a:p>
                  </a:txBody>
                  <a:tcPr/>
                </a:tc>
                <a:tc>
                  <a:txBody>
                    <a:bodyPr/>
                    <a:lstStyle/>
                    <a:p>
                      <a:r>
                        <a:rPr lang="en-IN" dirty="0"/>
                        <a:t>shorter</a:t>
                      </a:r>
                    </a:p>
                  </a:txBody>
                  <a:tcPr/>
                </a:tc>
                <a:tc>
                  <a:txBody>
                    <a:bodyPr/>
                    <a:lstStyle/>
                    <a:p>
                      <a:r>
                        <a:rPr lang="en-IN" dirty="0"/>
                        <a:t>longer</a:t>
                      </a:r>
                    </a:p>
                  </a:txBody>
                  <a:tcPr/>
                </a:tc>
                <a:extLst>
                  <a:ext uri="{0D108BD9-81ED-4DB2-BD59-A6C34878D82A}">
                    <a16:rowId xmlns:a16="http://schemas.microsoft.com/office/drawing/2014/main" val="3683602871"/>
                  </a:ext>
                </a:extLst>
              </a:tr>
              <a:tr h="370840">
                <a:tc>
                  <a:txBody>
                    <a:bodyPr/>
                    <a:lstStyle/>
                    <a:p>
                      <a:r>
                        <a:rPr lang="en-IN" dirty="0"/>
                        <a:t>Estimated blood loss</a:t>
                      </a:r>
                    </a:p>
                  </a:txBody>
                  <a:tcPr/>
                </a:tc>
                <a:tc>
                  <a:txBody>
                    <a:bodyPr/>
                    <a:lstStyle/>
                    <a:p>
                      <a:r>
                        <a:rPr lang="en-IN" dirty="0"/>
                        <a:t>No difference</a:t>
                      </a:r>
                    </a:p>
                  </a:txBody>
                  <a:tcPr/>
                </a:tc>
                <a:tc>
                  <a:txBody>
                    <a:bodyPr/>
                    <a:lstStyle/>
                    <a:p>
                      <a:r>
                        <a:rPr lang="en-IN" dirty="0"/>
                        <a:t>No difference</a:t>
                      </a:r>
                    </a:p>
                  </a:txBody>
                  <a:tcPr/>
                </a:tc>
                <a:extLst>
                  <a:ext uri="{0D108BD9-81ED-4DB2-BD59-A6C34878D82A}">
                    <a16:rowId xmlns:a16="http://schemas.microsoft.com/office/drawing/2014/main" val="2824807385"/>
                  </a:ext>
                </a:extLst>
              </a:tr>
              <a:tr h="370840">
                <a:tc>
                  <a:txBody>
                    <a:bodyPr/>
                    <a:lstStyle/>
                    <a:p>
                      <a:r>
                        <a:rPr lang="en-IN" dirty="0"/>
                        <a:t>Postoperative ventilation time</a:t>
                      </a:r>
                    </a:p>
                  </a:txBody>
                  <a:tcPr/>
                </a:tc>
                <a:tc>
                  <a:txBody>
                    <a:bodyPr/>
                    <a:lstStyle/>
                    <a:p>
                      <a:r>
                        <a:rPr lang="en-IN" dirty="0"/>
                        <a:t>No difference</a:t>
                      </a:r>
                    </a:p>
                  </a:txBody>
                  <a:tcPr/>
                </a:tc>
                <a:tc>
                  <a:txBody>
                    <a:bodyPr/>
                    <a:lstStyle/>
                    <a:p>
                      <a:r>
                        <a:rPr lang="en-IN" dirty="0"/>
                        <a:t>No difference</a:t>
                      </a:r>
                    </a:p>
                  </a:txBody>
                  <a:tcPr/>
                </a:tc>
                <a:extLst>
                  <a:ext uri="{0D108BD9-81ED-4DB2-BD59-A6C34878D82A}">
                    <a16:rowId xmlns:a16="http://schemas.microsoft.com/office/drawing/2014/main" val="2352888940"/>
                  </a:ext>
                </a:extLst>
              </a:tr>
            </a:tbl>
          </a:graphicData>
        </a:graphic>
      </p:graphicFrame>
    </p:spTree>
    <p:extLst>
      <p:ext uri="{BB962C8B-B14F-4D97-AF65-F5344CB8AC3E}">
        <p14:creationId xmlns:p14="http://schemas.microsoft.com/office/powerpoint/2010/main" val="346002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9BA4C-D5A1-0F6C-1FFF-8CBF4054C36E}"/>
              </a:ext>
            </a:extLst>
          </p:cNvPr>
          <p:cNvPicPr>
            <a:picLocks noChangeAspect="1"/>
          </p:cNvPicPr>
          <p:nvPr/>
        </p:nvPicPr>
        <p:blipFill>
          <a:blip r:embed="rId2"/>
          <a:stretch>
            <a:fillRect/>
          </a:stretch>
        </p:blipFill>
        <p:spPr>
          <a:xfrm>
            <a:off x="0" y="-77118"/>
            <a:ext cx="9144000" cy="5220618"/>
          </a:xfrm>
          <a:prstGeom prst="rect">
            <a:avLst/>
          </a:prstGeom>
        </p:spPr>
      </p:pic>
    </p:spTree>
    <p:extLst>
      <p:ext uri="{BB962C8B-B14F-4D97-AF65-F5344CB8AC3E}">
        <p14:creationId xmlns:p14="http://schemas.microsoft.com/office/powerpoint/2010/main" val="120261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168B-3E6E-A3E2-0252-DBDB6BA40A08}"/>
              </a:ext>
            </a:extLst>
          </p:cNvPr>
          <p:cNvSpPr>
            <a:spLocks noGrp="1"/>
          </p:cNvSpPr>
          <p:nvPr>
            <p:ph type="title"/>
          </p:nvPr>
        </p:nvSpPr>
        <p:spPr/>
        <p:txBody>
          <a:bodyPr>
            <a:normAutofit fontScale="90000"/>
          </a:bodyPr>
          <a:lstStyle/>
          <a:p>
            <a:r>
              <a:rPr lang="en-IN" dirty="0"/>
              <a:t>LIMITATIONS IN THE STUDY</a:t>
            </a:r>
          </a:p>
        </p:txBody>
      </p:sp>
      <p:sp>
        <p:nvSpPr>
          <p:cNvPr id="3" name="Text Placeholder 2">
            <a:extLst>
              <a:ext uri="{FF2B5EF4-FFF2-40B4-BE49-F238E27FC236}">
                <a16:creationId xmlns:a16="http://schemas.microsoft.com/office/drawing/2014/main" id="{CAC920CF-3F6F-4E17-A455-32DFC06510DE}"/>
              </a:ext>
            </a:extLst>
          </p:cNvPr>
          <p:cNvSpPr>
            <a:spLocks noGrp="1"/>
          </p:cNvSpPr>
          <p:nvPr>
            <p:ph type="body" idx="1"/>
          </p:nvPr>
        </p:nvSpPr>
        <p:spPr/>
        <p:txBody>
          <a:bodyPr/>
          <a:lstStyle/>
          <a:p>
            <a:r>
              <a:rPr lang="en-IN" dirty="0">
                <a:solidFill>
                  <a:schemeClr val="tx1"/>
                </a:solidFill>
              </a:rPr>
              <a:t>This study is a single </a:t>
            </a:r>
            <a:r>
              <a:rPr lang="en-IN" dirty="0" err="1">
                <a:solidFill>
                  <a:schemeClr val="tx1"/>
                </a:solidFill>
              </a:rPr>
              <a:t>center</a:t>
            </a:r>
            <a:r>
              <a:rPr lang="en-IN" dirty="0">
                <a:solidFill>
                  <a:schemeClr val="tx1"/>
                </a:solidFill>
              </a:rPr>
              <a:t> retrospective study ad potential biases such as selection bias are in evitable though there are some confounding variables they are reduced by using PSM </a:t>
            </a:r>
          </a:p>
          <a:p>
            <a:r>
              <a:rPr lang="en-IN" dirty="0">
                <a:solidFill>
                  <a:schemeClr val="tx1"/>
                </a:solidFill>
              </a:rPr>
              <a:t>And the conclusions from this study are to be </a:t>
            </a:r>
            <a:r>
              <a:rPr lang="en-IN" dirty="0" err="1">
                <a:solidFill>
                  <a:schemeClr val="tx1"/>
                </a:solidFill>
              </a:rPr>
              <a:t>cofirmed</a:t>
            </a:r>
            <a:r>
              <a:rPr lang="en-IN" dirty="0">
                <a:solidFill>
                  <a:schemeClr val="tx1"/>
                </a:solidFill>
              </a:rPr>
              <a:t> by </a:t>
            </a:r>
            <a:r>
              <a:rPr lang="en-IN" dirty="0" err="1">
                <a:solidFill>
                  <a:schemeClr val="tx1"/>
                </a:solidFill>
              </a:rPr>
              <a:t>randomsiation</a:t>
            </a:r>
            <a:r>
              <a:rPr lang="en-IN" dirty="0">
                <a:solidFill>
                  <a:schemeClr val="tx1"/>
                </a:solidFill>
              </a:rPr>
              <a:t> </a:t>
            </a:r>
          </a:p>
          <a:p>
            <a:r>
              <a:rPr lang="en-IN" dirty="0">
                <a:solidFill>
                  <a:schemeClr val="tx1"/>
                </a:solidFill>
              </a:rPr>
              <a:t>So the researchers have said that the </a:t>
            </a:r>
            <a:r>
              <a:rPr lang="en-IN" dirty="0" err="1">
                <a:solidFill>
                  <a:schemeClr val="tx1"/>
                </a:solidFill>
              </a:rPr>
              <a:t>randomied</a:t>
            </a:r>
            <a:r>
              <a:rPr lang="en-IN" dirty="0">
                <a:solidFill>
                  <a:schemeClr val="tx1"/>
                </a:solidFill>
              </a:rPr>
              <a:t> control trial can be conducted for furthermore demonstration in the efficacy of reinforcement with barbed sutures</a:t>
            </a:r>
          </a:p>
          <a:p>
            <a:endParaRPr lang="en-IN" dirty="0">
              <a:solidFill>
                <a:schemeClr val="tx1"/>
              </a:solidFill>
            </a:endParaRPr>
          </a:p>
        </p:txBody>
      </p:sp>
    </p:spTree>
    <p:extLst>
      <p:ext uri="{BB962C8B-B14F-4D97-AF65-F5344CB8AC3E}">
        <p14:creationId xmlns:p14="http://schemas.microsoft.com/office/powerpoint/2010/main" val="290471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160-C347-585F-4C99-4595FE35F37D}"/>
              </a:ext>
            </a:extLst>
          </p:cNvPr>
          <p:cNvSpPr>
            <a:spLocks noGrp="1"/>
          </p:cNvSpPr>
          <p:nvPr>
            <p:ph type="title"/>
          </p:nvPr>
        </p:nvSpPr>
        <p:spPr/>
        <p:txBody>
          <a:bodyPr>
            <a:normAutofit fontScale="90000"/>
          </a:bodyPr>
          <a:lstStyle/>
          <a:p>
            <a:r>
              <a:rPr lang="en-IN" dirty="0"/>
              <a:t>CONCLUSION</a:t>
            </a:r>
          </a:p>
        </p:txBody>
      </p:sp>
      <p:sp>
        <p:nvSpPr>
          <p:cNvPr id="3" name="Text Placeholder 2">
            <a:extLst>
              <a:ext uri="{FF2B5EF4-FFF2-40B4-BE49-F238E27FC236}">
                <a16:creationId xmlns:a16="http://schemas.microsoft.com/office/drawing/2014/main" id="{E76B4F5E-FAD7-19ED-02B7-F79DF958F4E0}"/>
              </a:ext>
            </a:extLst>
          </p:cNvPr>
          <p:cNvSpPr>
            <a:spLocks noGrp="1"/>
          </p:cNvSpPr>
          <p:nvPr>
            <p:ph type="body" idx="1"/>
          </p:nvPr>
        </p:nvSpPr>
        <p:spPr/>
        <p:txBody>
          <a:bodyPr/>
          <a:lstStyle/>
          <a:p>
            <a:r>
              <a:rPr lang="en-IN" dirty="0">
                <a:solidFill>
                  <a:schemeClr val="tx1"/>
                </a:solidFill>
              </a:rPr>
              <a:t> As the result the study have found out that the INTRACORPOREAL REINFORCEMENT WITH BARBED SUTURE WAS ASSOCIATED WITH INCIDENCE OF LOW ANASTAMOTIC LEAK AFTER LAPARASCOPIC LOW ANTERIOR RESECTION OF RECTAL CANCER</a:t>
            </a:r>
          </a:p>
        </p:txBody>
      </p:sp>
    </p:spTree>
    <p:extLst>
      <p:ext uri="{BB962C8B-B14F-4D97-AF65-F5344CB8AC3E}">
        <p14:creationId xmlns:p14="http://schemas.microsoft.com/office/powerpoint/2010/main" val="2033434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5C129D-0698-0E3A-3382-F29DB78EC1D7}"/>
              </a:ext>
            </a:extLst>
          </p:cNvPr>
          <p:cNvSpPr>
            <a:spLocks noGrp="1"/>
          </p:cNvSpPr>
          <p:nvPr>
            <p:ph type="body" idx="1"/>
          </p:nvPr>
        </p:nvSpPr>
        <p:spPr>
          <a:xfrm>
            <a:off x="311700" y="370277"/>
            <a:ext cx="8520600" cy="4620363"/>
          </a:xfrm>
        </p:spPr>
        <p:txBody>
          <a:bodyPr/>
          <a:lstStyle/>
          <a:p>
            <a:endParaRPr lang="en-IN" dirty="0"/>
          </a:p>
        </p:txBody>
      </p:sp>
      <p:pic>
        <p:nvPicPr>
          <p:cNvPr id="5" name="Picture 4">
            <a:extLst>
              <a:ext uri="{FF2B5EF4-FFF2-40B4-BE49-F238E27FC236}">
                <a16:creationId xmlns:a16="http://schemas.microsoft.com/office/drawing/2014/main" id="{79054808-A450-961A-9893-FD1141A19548}"/>
              </a:ext>
            </a:extLst>
          </p:cNvPr>
          <p:cNvPicPr>
            <a:picLocks noChangeAspect="1"/>
          </p:cNvPicPr>
          <p:nvPr/>
        </p:nvPicPr>
        <p:blipFill>
          <a:blip r:embed="rId2"/>
          <a:stretch>
            <a:fillRect/>
          </a:stretch>
        </p:blipFill>
        <p:spPr>
          <a:xfrm>
            <a:off x="0" y="-5161"/>
            <a:ext cx="9265185" cy="5301521"/>
          </a:xfrm>
          <a:prstGeom prst="rect">
            <a:avLst/>
          </a:prstGeom>
        </p:spPr>
      </p:pic>
    </p:spTree>
    <p:extLst>
      <p:ext uri="{BB962C8B-B14F-4D97-AF65-F5344CB8AC3E}">
        <p14:creationId xmlns:p14="http://schemas.microsoft.com/office/powerpoint/2010/main" val="1608207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8461B-2E2A-D231-65D4-1D620309C8F2}"/>
              </a:ext>
            </a:extLst>
          </p:cNvPr>
          <p:cNvSpPr>
            <a:spLocks noGrp="1"/>
          </p:cNvSpPr>
          <p:nvPr>
            <p:ph type="body" idx="1"/>
          </p:nvPr>
        </p:nvSpPr>
        <p:spPr/>
        <p:txBody>
          <a:bodyPr>
            <a:normAutofit/>
          </a:bodyPr>
          <a:lstStyle/>
          <a:p>
            <a:pPr algn="ctr"/>
            <a:endParaRPr lang="en-IN" sz="2800" dirty="0">
              <a:solidFill>
                <a:schemeClr val="tx1"/>
              </a:solidFill>
            </a:endParaRPr>
          </a:p>
          <a:p>
            <a:pPr algn="ctr"/>
            <a:endParaRPr lang="en-IN" sz="2800" dirty="0">
              <a:solidFill>
                <a:schemeClr val="tx1"/>
              </a:solidFill>
            </a:endParaRPr>
          </a:p>
          <a:p>
            <a:pPr marL="114300" indent="0" algn="ctr">
              <a:buNone/>
            </a:pPr>
            <a:r>
              <a:rPr lang="en-IN" sz="2800" dirty="0">
                <a:solidFill>
                  <a:schemeClr val="tx1"/>
                </a:solidFill>
              </a:rPr>
              <a:t>THANK YOU</a:t>
            </a:r>
          </a:p>
          <a:p>
            <a:pPr algn="ctr"/>
            <a:endParaRPr lang="en-IN" sz="2800" dirty="0">
              <a:solidFill>
                <a:schemeClr val="tx1"/>
              </a:solidFill>
            </a:endParaRPr>
          </a:p>
        </p:txBody>
      </p:sp>
    </p:spTree>
    <p:extLst>
      <p:ext uri="{BB962C8B-B14F-4D97-AF65-F5344CB8AC3E}">
        <p14:creationId xmlns:p14="http://schemas.microsoft.com/office/powerpoint/2010/main" val="2267880077"/>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
          <p:cNvPicPr preferRelativeResize="0"/>
          <p:nvPr/>
        </p:nvPicPr>
        <p:blipFill>
          <a:blip r:embed="rId3">
            <a:alphaModFix/>
          </a:blip>
          <a:stretch>
            <a:fillRect/>
          </a:stretch>
        </p:blipFill>
        <p:spPr>
          <a:xfrm>
            <a:off x="152400" y="152400"/>
            <a:ext cx="8348951"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E6010-4F75-8CB3-6648-93ACE487DE5E}"/>
              </a:ext>
            </a:extLst>
          </p:cNvPr>
          <p:cNvSpPr>
            <a:spLocks noGrp="1"/>
          </p:cNvSpPr>
          <p:nvPr>
            <p:ph type="body" idx="1"/>
          </p:nvPr>
        </p:nvSpPr>
        <p:spPr/>
        <p:txBody>
          <a:bodyPr/>
          <a:lstStyle/>
          <a:p>
            <a:endParaRPr lang="en-IN" dirty="0"/>
          </a:p>
        </p:txBody>
      </p:sp>
      <p:pic>
        <p:nvPicPr>
          <p:cNvPr id="5" name="Picture 4">
            <a:extLst>
              <a:ext uri="{FF2B5EF4-FFF2-40B4-BE49-F238E27FC236}">
                <a16:creationId xmlns:a16="http://schemas.microsoft.com/office/drawing/2014/main" id="{D1C83111-790B-8F76-7A44-C7DEC39F16D1}"/>
              </a:ext>
            </a:extLst>
          </p:cNvPr>
          <p:cNvPicPr>
            <a:picLocks noChangeAspect="1"/>
          </p:cNvPicPr>
          <p:nvPr/>
        </p:nvPicPr>
        <p:blipFill>
          <a:blip r:embed="rId2"/>
          <a:stretch>
            <a:fillRect/>
          </a:stretch>
        </p:blipFill>
        <p:spPr>
          <a:xfrm>
            <a:off x="267633" y="729785"/>
            <a:ext cx="9144000" cy="4261780"/>
          </a:xfrm>
          <a:prstGeom prst="rect">
            <a:avLst/>
          </a:prstGeom>
        </p:spPr>
      </p:pic>
    </p:spTree>
    <p:extLst>
      <p:ext uri="{BB962C8B-B14F-4D97-AF65-F5344CB8AC3E}">
        <p14:creationId xmlns:p14="http://schemas.microsoft.com/office/powerpoint/2010/main" val="2746692739"/>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
          <p:cNvPicPr preferRelativeResize="0"/>
          <p:nvPr/>
        </p:nvPicPr>
        <p:blipFill>
          <a:blip r:embed="rId3">
            <a:alphaModFix/>
          </a:blip>
          <a:stretch>
            <a:fillRect/>
          </a:stretch>
        </p:blipFill>
        <p:spPr>
          <a:xfrm>
            <a:off x="304800" y="0"/>
            <a:ext cx="8839201" cy="44605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DEAD0-45C4-F23D-51E8-03883F32CE40}"/>
              </a:ext>
            </a:extLst>
          </p:cNvPr>
          <p:cNvPicPr>
            <a:picLocks noChangeAspect="1"/>
          </p:cNvPicPr>
          <p:nvPr/>
        </p:nvPicPr>
        <p:blipFill>
          <a:blip r:embed="rId2"/>
          <a:stretch>
            <a:fillRect/>
          </a:stretch>
        </p:blipFill>
        <p:spPr>
          <a:xfrm>
            <a:off x="0" y="23283"/>
            <a:ext cx="9144000" cy="5096933"/>
          </a:xfrm>
          <a:prstGeom prst="rect">
            <a:avLst/>
          </a:prstGeom>
        </p:spPr>
      </p:pic>
    </p:spTree>
    <p:extLst>
      <p:ext uri="{BB962C8B-B14F-4D97-AF65-F5344CB8AC3E}">
        <p14:creationId xmlns:p14="http://schemas.microsoft.com/office/powerpoint/2010/main" val="324291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D51DA1-22CF-C538-A94E-2DC666BC1876}"/>
              </a:ext>
            </a:extLst>
          </p:cNvPr>
          <p:cNvSpPr>
            <a:spLocks noGrp="1"/>
          </p:cNvSpPr>
          <p:nvPr>
            <p:ph type="body" idx="1"/>
          </p:nvPr>
        </p:nvSpPr>
        <p:spPr/>
        <p:txBody>
          <a:bodyPr/>
          <a:lstStyle/>
          <a:p>
            <a:endParaRPr lang="en-IN" dirty="0"/>
          </a:p>
        </p:txBody>
      </p:sp>
      <p:pic>
        <p:nvPicPr>
          <p:cNvPr id="5" name="Picture 4">
            <a:extLst>
              <a:ext uri="{FF2B5EF4-FFF2-40B4-BE49-F238E27FC236}">
                <a16:creationId xmlns:a16="http://schemas.microsoft.com/office/drawing/2014/main" id="{4B4A4C39-670E-DB82-DFEC-A53707C098BF}"/>
              </a:ext>
            </a:extLst>
          </p:cNvPr>
          <p:cNvPicPr>
            <a:picLocks noChangeAspect="1"/>
          </p:cNvPicPr>
          <p:nvPr/>
        </p:nvPicPr>
        <p:blipFill>
          <a:blip r:embed="rId2"/>
          <a:stretch>
            <a:fillRect/>
          </a:stretch>
        </p:blipFill>
        <p:spPr>
          <a:xfrm>
            <a:off x="523181" y="1152474"/>
            <a:ext cx="8097638" cy="3744379"/>
          </a:xfrm>
          <a:prstGeom prst="rect">
            <a:avLst/>
          </a:prstGeom>
        </p:spPr>
      </p:pic>
    </p:spTree>
    <p:extLst>
      <p:ext uri="{BB962C8B-B14F-4D97-AF65-F5344CB8AC3E}">
        <p14:creationId xmlns:p14="http://schemas.microsoft.com/office/powerpoint/2010/main" val="262729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734185-E364-4774-9606-32150C2AE12C}"/>
              </a:ext>
            </a:extLst>
          </p:cNvPr>
          <p:cNvSpPr>
            <a:spLocks noGrp="1"/>
          </p:cNvSpPr>
          <p:nvPr>
            <p:ph type="body" idx="1"/>
          </p:nvPr>
        </p:nvSpPr>
        <p:spPr/>
        <p:txBody>
          <a:bodyPr/>
          <a:lstStyle/>
          <a:p>
            <a:endParaRPr lang="en-IN"/>
          </a:p>
        </p:txBody>
      </p:sp>
      <p:pic>
        <p:nvPicPr>
          <p:cNvPr id="5" name="Picture 4">
            <a:extLst>
              <a:ext uri="{FF2B5EF4-FFF2-40B4-BE49-F238E27FC236}">
                <a16:creationId xmlns:a16="http://schemas.microsoft.com/office/drawing/2014/main" id="{C494B081-EC54-D514-D8B4-A68FA614A73E}"/>
              </a:ext>
            </a:extLst>
          </p:cNvPr>
          <p:cNvPicPr>
            <a:picLocks noChangeAspect="1"/>
          </p:cNvPicPr>
          <p:nvPr/>
        </p:nvPicPr>
        <p:blipFill>
          <a:blip r:embed="rId2"/>
          <a:stretch>
            <a:fillRect/>
          </a:stretch>
        </p:blipFill>
        <p:spPr>
          <a:xfrm>
            <a:off x="0" y="806116"/>
            <a:ext cx="9144000" cy="3762759"/>
          </a:xfrm>
          <a:prstGeom prst="rect">
            <a:avLst/>
          </a:prstGeom>
        </p:spPr>
      </p:pic>
    </p:spTree>
    <p:extLst>
      <p:ext uri="{BB962C8B-B14F-4D97-AF65-F5344CB8AC3E}">
        <p14:creationId xmlns:p14="http://schemas.microsoft.com/office/powerpoint/2010/main" val="369619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914400" y="2153063"/>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7" name="Google Shape;67;p15"/>
          <p:cNvSpPr txBox="1"/>
          <p:nvPr/>
        </p:nvSpPr>
        <p:spPr>
          <a:xfrm>
            <a:off x="326834" y="362822"/>
            <a:ext cx="7315200" cy="2320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300"/>
              <a:t>No studies have conducted to find out the efficacy of barbed suture in laparoscopic rectal surgeries hence taking this into consideration retrospective study is been conducted and compared the incidence of anastamotic leak in LAR wher they are subjected to reinforcement with barbed suture and those not</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rot="343" flipH="1">
            <a:off x="2333454" y="-1458379"/>
            <a:ext cx="3006600" cy="67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a:p>
        </p:txBody>
      </p:sp>
      <p:sp>
        <p:nvSpPr>
          <p:cNvPr id="73" name="Google Shape;73;p16"/>
          <p:cNvSpPr txBox="1"/>
          <p:nvPr/>
        </p:nvSpPr>
        <p:spPr>
          <a:xfrm>
            <a:off x="-110169" y="-473725"/>
            <a:ext cx="7612656" cy="55707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dirty="0"/>
          </a:p>
          <a:p>
            <a:pPr marL="457200" lvl="0" indent="-374650" algn="l" rtl="0">
              <a:spcBef>
                <a:spcPts val="0"/>
              </a:spcBef>
              <a:spcAft>
                <a:spcPts val="0"/>
              </a:spcAft>
              <a:buSzPts val="2300"/>
              <a:buChar char="●"/>
            </a:pPr>
            <a:r>
              <a:rPr lang="en-IN" sz="2300" dirty="0"/>
              <a:t>Cases </a:t>
            </a:r>
            <a:r>
              <a:rPr lang="en-IN" sz="2300" dirty="0" err="1"/>
              <a:t>taken:Consecutive</a:t>
            </a:r>
            <a:r>
              <a:rPr lang="en-IN" sz="2300" dirty="0"/>
              <a:t> cases underwent </a:t>
            </a:r>
            <a:r>
              <a:rPr lang="en-IN" sz="2300" dirty="0" err="1"/>
              <a:t>laproscopic</a:t>
            </a:r>
            <a:r>
              <a:rPr lang="en-IN" sz="2300" dirty="0"/>
              <a:t> LAR FROM MARCH 2018 TO FEB 2021</a:t>
            </a:r>
          </a:p>
          <a:p>
            <a:pPr marL="457200" lvl="0" indent="-374650" algn="l" rtl="0">
              <a:spcBef>
                <a:spcPts val="0"/>
              </a:spcBef>
              <a:spcAft>
                <a:spcPts val="0"/>
              </a:spcAft>
              <a:buSzPts val="2300"/>
              <a:buChar char="●"/>
            </a:pPr>
            <a:r>
              <a:rPr lang="en-IN" sz="2300" dirty="0" err="1"/>
              <a:t>Center:Department</a:t>
            </a:r>
            <a:r>
              <a:rPr lang="en-IN" sz="2300" dirty="0"/>
              <a:t> of gastrointestinal </a:t>
            </a:r>
            <a:r>
              <a:rPr lang="en-IN" sz="2300" dirty="0" err="1"/>
              <a:t>surgery,renji</a:t>
            </a:r>
            <a:r>
              <a:rPr lang="en-IN" sz="2300" dirty="0"/>
              <a:t> hospital ,school of </a:t>
            </a:r>
            <a:r>
              <a:rPr lang="en-IN" sz="2300" dirty="0" err="1"/>
              <a:t>medicine,shangaijio</a:t>
            </a:r>
            <a:r>
              <a:rPr lang="en-IN" sz="2300" dirty="0"/>
              <a:t> tung </a:t>
            </a:r>
            <a:r>
              <a:rPr lang="en-IN" sz="2300" dirty="0" err="1"/>
              <a:t>university,shangai,china</a:t>
            </a:r>
            <a:endParaRPr lang="en-IN" sz="2300" dirty="0"/>
          </a:p>
          <a:p>
            <a:pPr marL="457200" lvl="0" indent="-374650" algn="l" rtl="0">
              <a:spcBef>
                <a:spcPts val="0"/>
              </a:spcBef>
              <a:spcAft>
                <a:spcPts val="0"/>
              </a:spcAft>
              <a:buSzPts val="2300"/>
              <a:buChar char="●"/>
            </a:pPr>
            <a:r>
              <a:rPr lang="en-IN" sz="2300" dirty="0"/>
              <a:t>Type of data </a:t>
            </a:r>
            <a:r>
              <a:rPr lang="en-IN" sz="2300" dirty="0" err="1"/>
              <a:t>collection:retrospective</a:t>
            </a:r>
            <a:r>
              <a:rPr lang="en-IN" sz="2300" dirty="0"/>
              <a:t> </a:t>
            </a:r>
          </a:p>
          <a:p>
            <a:pPr marL="457200" lvl="0" indent="-374650" algn="l" rtl="0">
              <a:spcBef>
                <a:spcPts val="0"/>
              </a:spcBef>
              <a:spcAft>
                <a:spcPts val="0"/>
              </a:spcAft>
              <a:buSzPts val="2300"/>
              <a:buChar char="●"/>
            </a:pPr>
            <a:r>
              <a:rPr lang="en-IN" sz="2300" dirty="0"/>
              <a:t>Method </a:t>
            </a:r>
            <a:r>
              <a:rPr lang="en-IN" sz="2300" dirty="0" err="1"/>
              <a:t>used:propensity</a:t>
            </a:r>
            <a:r>
              <a:rPr lang="en-IN" sz="2300" dirty="0"/>
              <a:t> score matching to reduce biases and </a:t>
            </a:r>
            <a:r>
              <a:rPr lang="en-IN" sz="2300" dirty="0" err="1"/>
              <a:t>anastamotic</a:t>
            </a:r>
            <a:r>
              <a:rPr lang="en-IN" sz="2300" dirty="0"/>
              <a:t> leak incidence in the matched cohort were compared</a:t>
            </a:r>
          </a:p>
          <a:p>
            <a:pPr marL="457200" lvl="0" indent="-374650" algn="l" rtl="0">
              <a:spcBef>
                <a:spcPts val="0"/>
              </a:spcBef>
              <a:spcAft>
                <a:spcPts val="0"/>
              </a:spcAft>
              <a:buSzPts val="2300"/>
              <a:buChar char="●"/>
            </a:pPr>
            <a:r>
              <a:rPr lang="en-IN" sz="2300" dirty="0"/>
              <a:t>Ethical </a:t>
            </a:r>
            <a:r>
              <a:rPr lang="en-IN" sz="2300" dirty="0" err="1"/>
              <a:t>committee:Approved</a:t>
            </a:r>
            <a:endParaRPr lang="en-IN" sz="2300" dirty="0"/>
          </a:p>
          <a:p>
            <a:pPr marL="457200" lvl="0" indent="-374650" algn="l" rtl="0">
              <a:spcBef>
                <a:spcPts val="0"/>
              </a:spcBef>
              <a:spcAft>
                <a:spcPts val="0"/>
              </a:spcAft>
              <a:buSzPts val="2300"/>
              <a:buChar char="●"/>
            </a:pPr>
            <a:r>
              <a:rPr lang="en-IN" sz="2300" dirty="0"/>
              <a:t>Received:9 may 2022</a:t>
            </a:r>
          </a:p>
          <a:p>
            <a:pPr marL="457200" lvl="0" indent="-374650" algn="l" rtl="0">
              <a:spcBef>
                <a:spcPts val="0"/>
              </a:spcBef>
              <a:spcAft>
                <a:spcPts val="0"/>
              </a:spcAft>
              <a:buSzPts val="2300"/>
              <a:buChar char="●"/>
            </a:pPr>
            <a:r>
              <a:rPr lang="en-IN" sz="2300" dirty="0"/>
              <a:t>Accepted :23 august 2022</a:t>
            </a:r>
          </a:p>
          <a:p>
            <a:pPr marL="457200" lvl="0" indent="-374650" algn="l" rtl="0">
              <a:spcBef>
                <a:spcPts val="0"/>
              </a:spcBef>
              <a:spcAft>
                <a:spcPts val="0"/>
              </a:spcAft>
              <a:buSzPts val="2300"/>
              <a:buChar char="●"/>
            </a:pPr>
            <a:r>
              <a:rPr lang="en-IN" sz="2300" dirty="0"/>
              <a:t>Published online:9 September 2022</a:t>
            </a:r>
          </a:p>
          <a:p>
            <a:pPr marL="457200" lvl="0" indent="-374650" algn="l" rtl="0">
              <a:spcBef>
                <a:spcPts val="0"/>
              </a:spcBef>
              <a:spcAft>
                <a:spcPts val="0"/>
              </a:spcAft>
              <a:buSzPts val="2300"/>
              <a:buChar char="●"/>
            </a:pPr>
            <a:r>
              <a:rPr lang="en-IN" sz="2300" dirty="0"/>
              <a:t>Level of </a:t>
            </a:r>
            <a:r>
              <a:rPr lang="en-IN" sz="2300" dirty="0" err="1"/>
              <a:t>evidence:Level</a:t>
            </a:r>
            <a:r>
              <a:rPr lang="en-IN" sz="2300" dirty="0"/>
              <a:t> 2 </a:t>
            </a:r>
            <a:endParaRPr sz="2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4;p20">
            <a:extLst>
              <a:ext uri="{FF2B5EF4-FFF2-40B4-BE49-F238E27FC236}">
                <a16:creationId xmlns:a16="http://schemas.microsoft.com/office/drawing/2014/main" id="{D2E15554-C604-3EFB-8614-6D21EDC8B3C3}"/>
              </a:ext>
            </a:extLst>
          </p:cNvPr>
          <p:cNvPicPr preferRelativeResize="0"/>
          <p:nvPr/>
        </p:nvPicPr>
        <p:blipFill>
          <a:blip r:embed="rId2">
            <a:alphaModFix/>
          </a:blip>
          <a:stretch>
            <a:fillRect/>
          </a:stretch>
        </p:blipFill>
        <p:spPr>
          <a:xfrm>
            <a:off x="965812" y="50800"/>
            <a:ext cx="7472548" cy="4838699"/>
          </a:xfrm>
          <a:prstGeom prst="rect">
            <a:avLst/>
          </a:prstGeom>
          <a:noFill/>
          <a:ln>
            <a:noFill/>
          </a:ln>
        </p:spPr>
      </p:pic>
    </p:spTree>
    <p:extLst>
      <p:ext uri="{BB962C8B-B14F-4D97-AF65-F5344CB8AC3E}">
        <p14:creationId xmlns:p14="http://schemas.microsoft.com/office/powerpoint/2010/main" val="30680525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