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4da5eee0461eaa23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da5eee0461eaa23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4da5eee0461eaa23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4da5eee0461eaa23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4da5eee0461eaa23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4da5eee0461eaa23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4da5eee0461eaa23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4da5eee0461eaa23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7b0f3200a389b67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7b0f3200a389b67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7b0f3200a389b67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7b0f3200a389b67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4da5eee0461eaa23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4da5eee0461eaa23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4da5eee0461eaa23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4da5eee0461eaa23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7b0f3200a389b67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7b0f3200a389b67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7b0f3200a389b67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7b0f3200a389b67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4da5eee0461eaa2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4da5eee0461eaa2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7b0f3200a389b67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7b0f3200a389b67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7b0f3200a389b67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7b0f3200a389b67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7b0f3200a389b67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7b0f3200a389b67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7b0f3200a389b67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7b0f3200a389b67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4da5eee0461eaa2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4da5eee0461eaa2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4da5eee0461eaa23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4da5eee0461eaa23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4da5eee0461eaa23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4da5eee0461eaa23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4da5eee0461eaa23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4da5eee0461eaa23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4da5eee0461eaa23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4da5eee0461eaa23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4da5eee0461eaa23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4da5eee0461eaa23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4da5eee0461eaa23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4da5eee0461eaa23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4.jp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0" y="187200"/>
            <a:ext cx="8977200" cy="5148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000"/>
              <a:t>Comparison of digital subtraction angiography combined arterial thrombectomy versus simple arterial thrombectomy in the treatment of acute lower limb ischemia</a:t>
            </a:r>
            <a:endParaRPr b="1" sz="3000"/>
          </a:p>
          <a:p>
            <a:pPr indent="0" lvl="0" marL="0" rtl="0" algn="ctr">
              <a:spcBef>
                <a:spcPts val="0"/>
              </a:spcBef>
              <a:spcAft>
                <a:spcPts val="0"/>
              </a:spcAft>
              <a:buNone/>
            </a:pPr>
            <a:r>
              <a:t/>
            </a:r>
            <a:endParaRPr b="1" sz="3000"/>
          </a:p>
          <a:p>
            <a:pPr indent="0" lvl="0" marL="0" rtl="0" algn="ctr">
              <a:spcBef>
                <a:spcPts val="0"/>
              </a:spcBef>
              <a:spcAft>
                <a:spcPts val="0"/>
              </a:spcAft>
              <a:buNone/>
            </a:pPr>
            <a:r>
              <a:rPr lang="en-GB" sz="2400"/>
              <a:t>Journal club presentation </a:t>
            </a:r>
            <a:endParaRPr sz="2400"/>
          </a:p>
          <a:p>
            <a:pPr indent="0" lvl="0" marL="0" rtl="0" algn="ctr">
              <a:spcBef>
                <a:spcPts val="0"/>
              </a:spcBef>
              <a:spcAft>
                <a:spcPts val="0"/>
              </a:spcAft>
              <a:buNone/>
            </a:pPr>
            <a:r>
              <a:rPr lang="en-GB" sz="2400"/>
              <a:t>Department of general surgery </a:t>
            </a:r>
            <a:endParaRPr sz="2400"/>
          </a:p>
          <a:p>
            <a:pPr indent="0" lvl="0" marL="0" rtl="0" algn="ctr">
              <a:spcBef>
                <a:spcPts val="0"/>
              </a:spcBef>
              <a:spcAft>
                <a:spcPts val="0"/>
              </a:spcAft>
              <a:buNone/>
            </a:pPr>
            <a:r>
              <a:rPr lang="en-GB" sz="2400"/>
              <a:t>Kanyakumari government medical college</a:t>
            </a:r>
            <a:endParaRPr sz="2400"/>
          </a:p>
          <a:p>
            <a:pPr indent="0" lvl="0" marL="0" rtl="0" algn="ctr">
              <a:spcBef>
                <a:spcPts val="0"/>
              </a:spcBef>
              <a:spcAft>
                <a:spcPts val="0"/>
              </a:spcAft>
              <a:buNone/>
            </a:pPr>
            <a:r>
              <a:rPr lang="en-GB" sz="2400"/>
              <a:t>Dr. Ganapathy Sitaraman M</a:t>
            </a:r>
            <a:endParaRPr sz="2400"/>
          </a:p>
          <a:p>
            <a:pPr indent="0" lvl="0" marL="0" rtl="0" algn="ctr">
              <a:spcBef>
                <a:spcPts val="0"/>
              </a:spcBef>
              <a:spcAft>
                <a:spcPts val="0"/>
              </a:spcAft>
              <a:buNone/>
            </a:pPr>
            <a:r>
              <a:rPr lang="en-GB" sz="2400"/>
              <a:t>General Surgery PG</a:t>
            </a:r>
            <a:endParaRPr sz="2400"/>
          </a:p>
          <a:p>
            <a:pPr indent="0" lvl="0" marL="0" rtl="0" algn="ctr">
              <a:spcBef>
                <a:spcPts val="0"/>
              </a:spcBef>
              <a:spcAft>
                <a:spcPts val="0"/>
              </a:spcAft>
              <a:buNone/>
            </a:pPr>
            <a:r>
              <a:t/>
            </a:r>
            <a:endParaRPr b="1" sz="3000"/>
          </a:p>
          <a:p>
            <a:pPr indent="0" lvl="0" marL="0" rtl="0" algn="ctr">
              <a:spcBef>
                <a:spcPts val="0"/>
              </a:spcBef>
              <a:spcAft>
                <a:spcPts val="0"/>
              </a:spcAft>
              <a:buNone/>
            </a:pPr>
            <a:r>
              <a:rPr b="1" lang="en-GB" sz="2400"/>
              <a:t>         </a:t>
            </a:r>
            <a:endParaRPr b="1"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2"/>
          <p:cNvSpPr txBox="1"/>
          <p:nvPr/>
        </p:nvSpPr>
        <p:spPr>
          <a:xfrm>
            <a:off x="385800" y="241168"/>
            <a:ext cx="83991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01" name="Google Shape;101;p22"/>
          <p:cNvSpPr txBox="1"/>
          <p:nvPr/>
        </p:nvSpPr>
        <p:spPr>
          <a:xfrm>
            <a:off x="0" y="0"/>
            <a:ext cx="9023400" cy="495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t>SIMPLE ARTERIAL THROMBECTOMY</a:t>
            </a:r>
            <a:endParaRPr b="1" sz="2400"/>
          </a:p>
          <a:p>
            <a:pPr indent="0" lvl="0" marL="0" rtl="0" algn="l">
              <a:spcBef>
                <a:spcPts val="0"/>
              </a:spcBef>
              <a:spcAft>
                <a:spcPts val="0"/>
              </a:spcAft>
              <a:buNone/>
            </a:pPr>
            <a:r>
              <a:t/>
            </a:r>
            <a:endParaRPr b="1" sz="2400"/>
          </a:p>
          <a:p>
            <a:pPr indent="-349250" lvl="0" marL="457200" rtl="0" algn="l">
              <a:spcBef>
                <a:spcPts val="0"/>
              </a:spcBef>
              <a:spcAft>
                <a:spcPts val="0"/>
              </a:spcAft>
              <a:buSzPts val="1900"/>
              <a:buChar char="●"/>
            </a:pPr>
            <a:r>
              <a:rPr lang="en-GB" sz="1900"/>
              <a:t>Embolectomy and thrombectomy procedures were revolutionized by  the introduction of the Fogarty catheter in 1963. This innovation made it possible to extract emboli and thrombi from remote locations through proximal or distal open arterial access. Primary endpoints of success or failure of the original techniques were  </a:t>
            </a:r>
            <a:endParaRPr sz="1900"/>
          </a:p>
          <a:p>
            <a:pPr indent="0" lvl="0" marL="0" rtl="0" algn="l">
              <a:spcBef>
                <a:spcPts val="0"/>
              </a:spcBef>
              <a:spcAft>
                <a:spcPts val="0"/>
              </a:spcAft>
              <a:buNone/>
            </a:pPr>
            <a:r>
              <a:rPr lang="en-GB" sz="1900"/>
              <a:t>      (1) the ability to pass the catheter down the arterial segment,</a:t>
            </a:r>
            <a:endParaRPr sz="1900"/>
          </a:p>
          <a:p>
            <a:pPr indent="0" lvl="0" marL="0" rtl="0" algn="l">
              <a:spcBef>
                <a:spcPts val="0"/>
              </a:spcBef>
              <a:spcAft>
                <a:spcPts val="0"/>
              </a:spcAft>
              <a:buNone/>
            </a:pPr>
            <a:r>
              <a:rPr lang="en-GB" sz="1900"/>
              <a:t>      (2)  extraction of thrombus, and</a:t>
            </a:r>
            <a:endParaRPr sz="1900"/>
          </a:p>
          <a:p>
            <a:pPr indent="0" lvl="0" marL="0" rtl="0" algn="l">
              <a:spcBef>
                <a:spcPts val="0"/>
              </a:spcBef>
              <a:spcAft>
                <a:spcPts val="0"/>
              </a:spcAft>
              <a:buNone/>
            </a:pPr>
            <a:r>
              <a:rPr lang="en-GB" sz="1900"/>
              <a:t>      (3) the restoration or enhancement of backbleeding at the arteriotomy site</a:t>
            </a:r>
            <a:endParaRPr sz="1900"/>
          </a:p>
          <a:p>
            <a:pPr indent="0" lvl="0" marL="0" rtl="0" algn="l">
              <a:spcBef>
                <a:spcPts val="0"/>
              </a:spcBef>
              <a:spcAft>
                <a:spcPts val="0"/>
              </a:spcAft>
              <a:buNone/>
            </a:pPr>
            <a:r>
              <a:t/>
            </a:r>
            <a:endParaRPr sz="1900"/>
          </a:p>
          <a:p>
            <a:pPr indent="-349250" lvl="0" marL="457200" rtl="0" algn="l">
              <a:spcBef>
                <a:spcPts val="0"/>
              </a:spcBef>
              <a:spcAft>
                <a:spcPts val="0"/>
              </a:spcAft>
              <a:buSzPts val="1900"/>
              <a:buChar char="●"/>
            </a:pPr>
            <a:r>
              <a:rPr lang="en-GB" sz="1900"/>
              <a:t>The technique was “blind” in the sense that one had no ability  to  visualize the extent and location of thrombus. Although results were vastly superior to the historical controls at that time, there were still significant failures such as residual thrombus, as well as iatrogenic injuries from balloon inflation and the repetitive trauma of the balloon shear on the arterial wall causing dissection.</a:t>
            </a:r>
            <a:endParaRPr sz="19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3"/>
          <p:cNvSpPr txBox="1"/>
          <p:nvPr/>
        </p:nvSpPr>
        <p:spPr>
          <a:xfrm>
            <a:off x="170225" y="155675"/>
            <a:ext cx="8886900" cy="497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t>DSA COMBINED ARTERIAL THROMBECTOMY</a:t>
            </a:r>
            <a:endParaRPr b="1" sz="2400"/>
          </a:p>
          <a:p>
            <a:pPr indent="0" lvl="0" marL="0" rtl="0" algn="l">
              <a:spcBef>
                <a:spcPts val="0"/>
              </a:spcBef>
              <a:spcAft>
                <a:spcPts val="0"/>
              </a:spcAft>
              <a:buNone/>
            </a:pPr>
            <a:r>
              <a:t/>
            </a:r>
            <a:endParaRPr b="1" sz="2400"/>
          </a:p>
          <a:p>
            <a:pPr indent="-355600" lvl="0" marL="457200" rtl="0" algn="l">
              <a:spcBef>
                <a:spcPts val="0"/>
              </a:spcBef>
              <a:spcAft>
                <a:spcPts val="0"/>
              </a:spcAft>
              <a:buSzPts val="2000"/>
              <a:buChar char="●"/>
            </a:pPr>
            <a:r>
              <a:rPr lang="en-GB" sz="2000"/>
              <a:t>Addition of fluoroscopy to many operating room environments, and the addition of the guidewire lumen in the Fogarty Double Lumen Embolectomy catheter, make possible a far more controlled, reproducible, and accessible technique for thrombectomy  and embolectomy.  </a:t>
            </a:r>
            <a:endParaRPr sz="2000"/>
          </a:p>
          <a:p>
            <a:pPr indent="0" lvl="0" marL="0" rtl="0" algn="l">
              <a:spcBef>
                <a:spcPts val="0"/>
              </a:spcBef>
              <a:spcAft>
                <a:spcPts val="0"/>
              </a:spcAft>
              <a:buNone/>
            </a:pPr>
            <a:r>
              <a:t/>
            </a:r>
            <a:endParaRPr b="1" sz="2400"/>
          </a:p>
          <a:p>
            <a:pPr indent="-355600" lvl="0" marL="457200" rtl="0" algn="l">
              <a:spcBef>
                <a:spcPts val="0"/>
              </a:spcBef>
              <a:spcAft>
                <a:spcPts val="0"/>
              </a:spcAft>
              <a:buSzPts val="2000"/>
              <a:buChar char="●"/>
            </a:pPr>
            <a:r>
              <a:rPr lang="en-GB" sz="2000"/>
              <a:t>The Double lumen Fogarty catheter tip is gently inserted into the orifice of the  SFA, and the vessel loop is retightened  just enough to prevent bleeding.The fluoroscope is brought into position and, under fluoroscopic guidance, the guidewire is  advanced down the SFA and into the distal popliteal artery</a:t>
            </a:r>
            <a:endParaRPr sz="2000"/>
          </a:p>
          <a:p>
            <a:pPr indent="0" lvl="0" marL="457200" rtl="0" algn="l">
              <a:spcBef>
                <a:spcPts val="0"/>
              </a:spcBef>
              <a:spcAft>
                <a:spcPts val="0"/>
              </a:spcAft>
              <a:buNone/>
            </a:pPr>
            <a:r>
              <a:t/>
            </a:r>
            <a:endParaRPr sz="2000"/>
          </a:p>
          <a:p>
            <a:pPr indent="0" lvl="0" marL="457200" rtl="0" algn="l">
              <a:spcBef>
                <a:spcPts val="0"/>
              </a:spcBef>
              <a:spcAft>
                <a:spcPts val="0"/>
              </a:spcAft>
              <a:buNone/>
            </a:pPr>
            <a:r>
              <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4"/>
          <p:cNvSpPr txBox="1"/>
          <p:nvPr/>
        </p:nvSpPr>
        <p:spPr>
          <a:xfrm>
            <a:off x="176700" y="335250"/>
            <a:ext cx="8664300" cy="4494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Char char="●"/>
            </a:pPr>
            <a:r>
              <a:rPr lang="en-GB" sz="2000"/>
              <a:t>Using digital subtraction angiography, an arteriogram of the popliteal and proximal tibial vessels is obtained.</a:t>
            </a:r>
            <a:endParaRPr sz="2000"/>
          </a:p>
          <a:p>
            <a:pPr indent="0" lvl="0" marL="457200" rtl="0" algn="l">
              <a:spcBef>
                <a:spcPts val="0"/>
              </a:spcBef>
              <a:spcAft>
                <a:spcPts val="0"/>
              </a:spcAft>
              <a:buNone/>
            </a:pPr>
            <a:r>
              <a:t/>
            </a:r>
            <a:endParaRPr sz="2000"/>
          </a:p>
          <a:p>
            <a:pPr indent="-355600" lvl="0" marL="457200" rtl="0" algn="l">
              <a:spcBef>
                <a:spcPts val="0"/>
              </a:spcBef>
              <a:spcAft>
                <a:spcPts val="0"/>
              </a:spcAft>
              <a:buSzPts val="2000"/>
              <a:buChar char="●"/>
            </a:pPr>
            <a:r>
              <a:rPr lang="en-GB" sz="2000"/>
              <a:t>If there is no evidence of acute tibial occlusion (eg: abrupt occlusion of undiseased vessel), the rest of the thrombectomy procedure will then  be directed only at  the popliteal and SFA. </a:t>
            </a:r>
            <a:endParaRPr sz="2000"/>
          </a:p>
          <a:p>
            <a:pPr indent="0" lvl="0" marL="457200" rtl="0" algn="l">
              <a:spcBef>
                <a:spcPts val="0"/>
              </a:spcBef>
              <a:spcAft>
                <a:spcPts val="0"/>
              </a:spcAft>
              <a:buNone/>
            </a:pPr>
            <a:r>
              <a:t/>
            </a:r>
            <a:endParaRPr sz="2000"/>
          </a:p>
          <a:p>
            <a:pPr indent="-355600" lvl="0" marL="457200" rtl="0" algn="l">
              <a:spcBef>
                <a:spcPts val="0"/>
              </a:spcBef>
              <a:spcAft>
                <a:spcPts val="0"/>
              </a:spcAft>
              <a:buSzPts val="2000"/>
              <a:buChar char="●"/>
            </a:pPr>
            <a:r>
              <a:rPr lang="en-GB" sz="2000"/>
              <a:t>If there does appear to be thrombus in one or more of the tibials,  smaller guidewires and balloons may be chosen to facilitate the selective cannulation of these vessels</a:t>
            </a:r>
            <a:endParaRPr sz="2000"/>
          </a:p>
          <a:p>
            <a:pPr indent="0" lvl="0" marL="457200" rtl="0" algn="l">
              <a:spcBef>
                <a:spcPts val="0"/>
              </a:spcBef>
              <a:spcAft>
                <a:spcPts val="0"/>
              </a:spcAft>
              <a:buNone/>
            </a:pPr>
            <a:r>
              <a:t/>
            </a:r>
            <a:endParaRPr sz="2000"/>
          </a:p>
          <a:p>
            <a:pPr indent="-355600" lvl="0" marL="457200" rtl="0" algn="l">
              <a:spcBef>
                <a:spcPts val="0"/>
              </a:spcBef>
              <a:spcAft>
                <a:spcPts val="0"/>
              </a:spcAft>
              <a:buSzPts val="2000"/>
              <a:buChar char="●"/>
            </a:pPr>
            <a:r>
              <a:rPr lang="en-GB" sz="2000"/>
              <a:t>If the DSA showed poor blood flow in the outflow tract after the thrombectomy, the catheter was retained for 24–48 h in the artery with residual thrombus fragments.</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5"/>
          <p:cNvSpPr txBox="1"/>
          <p:nvPr/>
        </p:nvSpPr>
        <p:spPr>
          <a:xfrm>
            <a:off x="914400" y="483362"/>
            <a:ext cx="7315200" cy="52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200"/>
          </a:p>
        </p:txBody>
      </p:sp>
      <p:sp>
        <p:nvSpPr>
          <p:cNvPr id="117" name="Google Shape;117;p25"/>
          <p:cNvSpPr txBox="1"/>
          <p:nvPr/>
        </p:nvSpPr>
        <p:spPr>
          <a:xfrm>
            <a:off x="357775" y="483350"/>
            <a:ext cx="8545500" cy="38790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Char char="●"/>
            </a:pPr>
            <a:r>
              <a:rPr lang="en-GB" sz="2000"/>
              <a:t>The following conditions revealed by postoperative DSA should perform the second intervention: </a:t>
            </a:r>
            <a:endParaRPr sz="2000"/>
          </a:p>
          <a:p>
            <a:pPr indent="0" lvl="0" marL="457200" rtl="0" algn="l">
              <a:spcBef>
                <a:spcPts val="0"/>
              </a:spcBef>
              <a:spcAft>
                <a:spcPts val="0"/>
              </a:spcAft>
              <a:buNone/>
            </a:pPr>
            <a:r>
              <a:t/>
            </a:r>
            <a:endParaRPr sz="2000"/>
          </a:p>
          <a:p>
            <a:pPr indent="0" lvl="0" marL="457200" rtl="0" algn="l">
              <a:spcBef>
                <a:spcPts val="0"/>
              </a:spcBef>
              <a:spcAft>
                <a:spcPts val="0"/>
              </a:spcAft>
              <a:buNone/>
            </a:pPr>
            <a:r>
              <a:rPr lang="en-GB" sz="2000"/>
              <a:t>(1) the flow-limiting dissection of the artery formed after thrombectomy; </a:t>
            </a:r>
            <a:endParaRPr sz="2000"/>
          </a:p>
          <a:p>
            <a:pPr indent="0" lvl="0" marL="457200" rtl="0" algn="l">
              <a:spcBef>
                <a:spcPts val="0"/>
              </a:spcBef>
              <a:spcAft>
                <a:spcPts val="0"/>
              </a:spcAft>
              <a:buNone/>
            </a:pPr>
            <a:r>
              <a:t/>
            </a:r>
            <a:endParaRPr sz="2000"/>
          </a:p>
          <a:p>
            <a:pPr indent="0" lvl="0" marL="457200" rtl="0" algn="l">
              <a:spcBef>
                <a:spcPts val="0"/>
              </a:spcBef>
              <a:spcAft>
                <a:spcPts val="0"/>
              </a:spcAft>
              <a:buNone/>
            </a:pPr>
            <a:r>
              <a:rPr lang="en-GB" sz="2000"/>
              <a:t>(2) the potential arteriosclerosis stenosis rate &gt; 50%;</a:t>
            </a:r>
            <a:endParaRPr sz="2000"/>
          </a:p>
          <a:p>
            <a:pPr indent="0" lvl="0" marL="457200" rtl="0" algn="l">
              <a:spcBef>
                <a:spcPts val="0"/>
              </a:spcBef>
              <a:spcAft>
                <a:spcPts val="0"/>
              </a:spcAft>
              <a:buNone/>
            </a:pPr>
            <a:r>
              <a:t/>
            </a:r>
            <a:endParaRPr sz="2000"/>
          </a:p>
          <a:p>
            <a:pPr indent="0" lvl="0" marL="457200" rtl="0" algn="l">
              <a:spcBef>
                <a:spcPts val="0"/>
              </a:spcBef>
              <a:spcAft>
                <a:spcPts val="0"/>
              </a:spcAft>
              <a:buNone/>
            </a:pPr>
            <a:r>
              <a:rPr lang="en-GB" sz="2000"/>
              <a:t>(3) stenting was performed for non-thrombotic arterial dissection;</a:t>
            </a:r>
            <a:endParaRPr sz="2000"/>
          </a:p>
          <a:p>
            <a:pPr indent="0" lvl="0" marL="457200" rtl="0" algn="l">
              <a:spcBef>
                <a:spcPts val="0"/>
              </a:spcBef>
              <a:spcAft>
                <a:spcPts val="0"/>
              </a:spcAft>
              <a:buNone/>
            </a:pPr>
            <a:r>
              <a:t/>
            </a:r>
            <a:endParaRPr sz="2000"/>
          </a:p>
          <a:p>
            <a:pPr indent="0" lvl="0" marL="0" rtl="0" algn="l">
              <a:spcBef>
                <a:spcPts val="0"/>
              </a:spcBef>
              <a:spcAft>
                <a:spcPts val="0"/>
              </a:spcAft>
              <a:buNone/>
            </a:pPr>
            <a:r>
              <a:rPr lang="en-GB" sz="2000"/>
              <a:t>      (4)  intracavitary repair with coated stent was performed for limb     aneurysms.</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26"/>
          <p:cNvPicPr preferRelativeResize="0"/>
          <p:nvPr/>
        </p:nvPicPr>
        <p:blipFill rotWithShape="1">
          <a:blip r:embed="rId3">
            <a:alphaModFix/>
          </a:blip>
          <a:srcRect b="27967" l="44028" r="5898" t="44334"/>
          <a:stretch/>
        </p:blipFill>
        <p:spPr>
          <a:xfrm>
            <a:off x="248550" y="238225"/>
            <a:ext cx="3999000" cy="4735700"/>
          </a:xfrm>
          <a:prstGeom prst="rect">
            <a:avLst/>
          </a:prstGeom>
          <a:noFill/>
          <a:ln>
            <a:noFill/>
          </a:ln>
        </p:spPr>
      </p:pic>
      <p:pic>
        <p:nvPicPr>
          <p:cNvPr id="123" name="Google Shape;123;p26"/>
          <p:cNvPicPr preferRelativeResize="0"/>
          <p:nvPr/>
        </p:nvPicPr>
        <p:blipFill rotWithShape="1">
          <a:blip r:embed="rId4">
            <a:alphaModFix/>
          </a:blip>
          <a:srcRect b="39813" l="5321" r="49308" t="28167"/>
          <a:stretch/>
        </p:blipFill>
        <p:spPr>
          <a:xfrm>
            <a:off x="4420025" y="347450"/>
            <a:ext cx="4297926" cy="4626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27"/>
          <p:cNvPicPr preferRelativeResize="0"/>
          <p:nvPr/>
        </p:nvPicPr>
        <p:blipFill rotWithShape="1">
          <a:blip r:embed="rId3">
            <a:alphaModFix/>
          </a:blip>
          <a:srcRect b="19883" l="9058" r="9034" t="38042"/>
          <a:stretch/>
        </p:blipFill>
        <p:spPr>
          <a:xfrm>
            <a:off x="415275" y="0"/>
            <a:ext cx="825165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8"/>
          <p:cNvSpPr txBox="1"/>
          <p:nvPr/>
        </p:nvSpPr>
        <p:spPr>
          <a:xfrm>
            <a:off x="230600" y="232575"/>
            <a:ext cx="8736600" cy="49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t>Statistical Analysis</a:t>
            </a:r>
            <a:endParaRPr b="1" sz="2400"/>
          </a:p>
          <a:p>
            <a:pPr indent="0" lvl="0" marL="0" rtl="0" algn="l">
              <a:spcBef>
                <a:spcPts val="0"/>
              </a:spcBef>
              <a:spcAft>
                <a:spcPts val="0"/>
              </a:spcAft>
              <a:buNone/>
            </a:pPr>
            <a:r>
              <a:t/>
            </a:r>
            <a:endParaRPr b="1" sz="2400"/>
          </a:p>
          <a:p>
            <a:pPr indent="-368300" lvl="0" marL="457200" rtl="0" algn="l">
              <a:spcBef>
                <a:spcPts val="0"/>
              </a:spcBef>
              <a:spcAft>
                <a:spcPts val="0"/>
              </a:spcAft>
              <a:buSzPts val="2200"/>
              <a:buChar char="●"/>
            </a:pPr>
            <a:r>
              <a:rPr lang="en-GB" sz="2200"/>
              <a:t>All data were analyzed using SPSS 24.0 software and expressed as a component ratio in this study. </a:t>
            </a:r>
            <a:endParaRPr sz="2200"/>
          </a:p>
          <a:p>
            <a:pPr indent="0" lvl="0" marL="457200" rtl="0" algn="l">
              <a:spcBef>
                <a:spcPts val="0"/>
              </a:spcBef>
              <a:spcAft>
                <a:spcPts val="0"/>
              </a:spcAft>
              <a:buNone/>
            </a:pPr>
            <a:r>
              <a:t/>
            </a:r>
            <a:endParaRPr sz="2200"/>
          </a:p>
          <a:p>
            <a:pPr indent="-368300" lvl="0" marL="457200" rtl="0" algn="l">
              <a:spcBef>
                <a:spcPts val="0"/>
              </a:spcBef>
              <a:spcAft>
                <a:spcPts val="0"/>
              </a:spcAft>
              <a:buSzPts val="2200"/>
              <a:buChar char="●"/>
            </a:pPr>
            <a:r>
              <a:rPr lang="en-GB" sz="2200"/>
              <a:t>The differences in these parameters between the two groups were compared using the chi-square test. </a:t>
            </a:r>
            <a:endParaRPr sz="2200"/>
          </a:p>
          <a:p>
            <a:pPr indent="0" lvl="0" marL="457200" rtl="0" algn="l">
              <a:spcBef>
                <a:spcPts val="0"/>
              </a:spcBef>
              <a:spcAft>
                <a:spcPts val="0"/>
              </a:spcAft>
              <a:buNone/>
            </a:pPr>
            <a:r>
              <a:t/>
            </a:r>
            <a:endParaRPr sz="2200"/>
          </a:p>
          <a:p>
            <a:pPr indent="-368300" lvl="0" marL="457200" rtl="0" algn="l">
              <a:spcBef>
                <a:spcPts val="0"/>
              </a:spcBef>
              <a:spcAft>
                <a:spcPts val="0"/>
              </a:spcAft>
              <a:buSzPts val="2200"/>
              <a:buChar char="●"/>
            </a:pPr>
            <a:r>
              <a:rPr lang="en-GB" sz="2200"/>
              <a:t>When comparing the differences in these parameters between the two groups, the t  test  is used  for the continuous numeric data of normal distribution, and the Chi-square test is used for the categorical data.  P &lt; 0.05  indicated  statistically significant.</a:t>
            </a:r>
            <a:endParaRPr sz="2200"/>
          </a:p>
          <a:p>
            <a:pPr indent="0" lvl="0" marL="0" rtl="0" algn="l">
              <a:spcBef>
                <a:spcPts val="0"/>
              </a:spcBef>
              <a:spcAft>
                <a:spcPts val="0"/>
              </a:spcAft>
              <a:buNone/>
            </a:pPr>
            <a:r>
              <a:t/>
            </a:r>
            <a:endParaRPr b="1" sz="2200"/>
          </a:p>
          <a:p>
            <a:pPr indent="0" lvl="0" marL="0" rtl="0" algn="l">
              <a:spcBef>
                <a:spcPts val="0"/>
              </a:spcBef>
              <a:spcAft>
                <a:spcPts val="0"/>
              </a:spcAft>
              <a:buNone/>
            </a:pPr>
            <a:r>
              <a:t/>
            </a:r>
            <a:endParaRPr b="1" sz="2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9"/>
          <p:cNvSpPr txBox="1"/>
          <p:nvPr/>
        </p:nvSpPr>
        <p:spPr>
          <a:xfrm>
            <a:off x="147950" y="245400"/>
            <a:ext cx="8807100" cy="497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t>Results</a:t>
            </a:r>
            <a:endParaRPr b="1" sz="2400"/>
          </a:p>
          <a:p>
            <a:pPr indent="0" lvl="0" marL="0" rtl="0" algn="l">
              <a:spcBef>
                <a:spcPts val="0"/>
              </a:spcBef>
              <a:spcAft>
                <a:spcPts val="0"/>
              </a:spcAft>
              <a:buNone/>
            </a:pPr>
            <a:r>
              <a:t/>
            </a:r>
            <a:endParaRPr b="1" sz="2400"/>
          </a:p>
          <a:p>
            <a:pPr indent="-355600" lvl="0" marL="457200" rtl="0" algn="l">
              <a:spcBef>
                <a:spcPts val="0"/>
              </a:spcBef>
              <a:spcAft>
                <a:spcPts val="0"/>
              </a:spcAft>
              <a:buSzPts val="2000"/>
              <a:buChar char="●"/>
            </a:pPr>
            <a:r>
              <a:rPr lang="en-GB" sz="2000"/>
              <a:t>In Group A, 4 of 70 limbs (5.7%) were amputated, 54 of 70 limbs (77.1%) had improved blood flow, 14 of 70 limbs (20.0%) received a second intervention, and 3 of 68 patients (4.4%) died within 30 days.</a:t>
            </a:r>
            <a:endParaRPr sz="2000"/>
          </a:p>
          <a:p>
            <a:pPr indent="0" lvl="0" marL="457200" rtl="0" algn="l">
              <a:spcBef>
                <a:spcPts val="0"/>
              </a:spcBef>
              <a:spcAft>
                <a:spcPts val="0"/>
              </a:spcAft>
              <a:buNone/>
            </a:pPr>
            <a:r>
              <a:t/>
            </a:r>
            <a:endParaRPr sz="2000"/>
          </a:p>
          <a:p>
            <a:pPr indent="-355600" lvl="0" marL="457200" rtl="0" algn="l">
              <a:spcBef>
                <a:spcPts val="0"/>
              </a:spcBef>
              <a:spcAft>
                <a:spcPts val="0"/>
              </a:spcAft>
              <a:buSzPts val="2000"/>
              <a:buChar char="●"/>
            </a:pPr>
            <a:r>
              <a:rPr lang="en-GB" sz="2000"/>
              <a:t>In Group B, 1 of 58 limbs (1.7%) was amputated, 56 of 58 limbs (96.6%) had improved blood flow, 3 of 58 limbs (5.2%) received a second intervention, and 2 of 56 patients (3.5%) died within 30-days.  </a:t>
            </a:r>
            <a:endParaRPr sz="2000"/>
          </a:p>
          <a:p>
            <a:pPr indent="0" lvl="0" marL="457200" rtl="0" algn="l">
              <a:spcBef>
                <a:spcPts val="0"/>
              </a:spcBef>
              <a:spcAft>
                <a:spcPts val="0"/>
              </a:spcAft>
              <a:buNone/>
            </a:pPr>
            <a:r>
              <a:t/>
            </a:r>
            <a:endParaRPr sz="2000"/>
          </a:p>
          <a:p>
            <a:pPr indent="-355600" lvl="0" marL="457200" rtl="0" algn="l">
              <a:spcBef>
                <a:spcPts val="0"/>
              </a:spcBef>
              <a:spcAft>
                <a:spcPts val="0"/>
              </a:spcAft>
              <a:buSzPts val="2000"/>
              <a:buChar char="●"/>
            </a:pPr>
            <a:r>
              <a:rPr lang="en-GB" sz="2000"/>
              <a:t>The success rate of primary surgery, the second intervention rate, and the amputation rate of Group B were significantly lower than Group A (P &lt; 0.05).</a:t>
            </a:r>
            <a:endParaRPr sz="2000"/>
          </a:p>
          <a:p>
            <a:pPr indent="0" lvl="0" marL="0" rtl="0" algn="l">
              <a:spcBef>
                <a:spcPts val="0"/>
              </a:spcBef>
              <a:spcAft>
                <a:spcPts val="0"/>
              </a:spcAft>
              <a:buNone/>
            </a:pPr>
            <a:r>
              <a:t/>
            </a:r>
            <a:endParaRPr b="1" sz="2400"/>
          </a:p>
          <a:p>
            <a:pPr indent="0" lvl="0" marL="0" rtl="0" algn="l">
              <a:spcBef>
                <a:spcPts val="0"/>
              </a:spcBef>
              <a:spcAft>
                <a:spcPts val="0"/>
              </a:spcAft>
              <a:buNone/>
            </a:pPr>
            <a:r>
              <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30"/>
          <p:cNvSpPr txBox="1"/>
          <p:nvPr/>
        </p:nvSpPr>
        <p:spPr>
          <a:xfrm>
            <a:off x="249275" y="189350"/>
            <a:ext cx="8894700" cy="4706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000"/>
              <a:t>Comparison of Secondary intervention rate between two groups</a:t>
            </a:r>
            <a:endParaRPr b="1" sz="2000"/>
          </a:p>
          <a:p>
            <a:pPr indent="0" lvl="0" marL="0" rtl="0" algn="l">
              <a:spcBef>
                <a:spcPts val="0"/>
              </a:spcBef>
              <a:spcAft>
                <a:spcPts val="0"/>
              </a:spcAft>
              <a:buNone/>
            </a:pPr>
            <a:r>
              <a:t/>
            </a:r>
            <a:endParaRPr b="1" sz="2000"/>
          </a:p>
          <a:p>
            <a:pPr indent="-342900" lvl="0" marL="457200" rtl="0" algn="l">
              <a:spcBef>
                <a:spcPts val="0"/>
              </a:spcBef>
              <a:spcAft>
                <a:spcPts val="0"/>
              </a:spcAft>
              <a:buSzPts val="1800"/>
              <a:buChar char="●"/>
            </a:pPr>
            <a:r>
              <a:rPr lang="en-GB" sz="1800"/>
              <a:t>In group A, the blood flows of 16 limbs were not improved or even </a:t>
            </a:r>
            <a:endParaRPr sz="1800"/>
          </a:p>
          <a:p>
            <a:pPr indent="0" lvl="0" marL="0" rtl="0" algn="l">
              <a:spcBef>
                <a:spcPts val="0"/>
              </a:spcBef>
              <a:spcAft>
                <a:spcPts val="0"/>
              </a:spcAft>
              <a:buNone/>
            </a:pPr>
            <a:r>
              <a:rPr lang="en-GB" sz="1800"/>
              <a:t>       re-aggravated after improvement. </a:t>
            </a:r>
            <a:endParaRPr sz="1800"/>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lang="en-GB" sz="1800"/>
              <a:t>The  DSA  showed  that  2 of 16 limbs had residual thrombosis of distal arterioles and a poor  outflow  tract. After simple catheter  thrombolysis, their blood flows were improved and the popliteal pulses were returned to normal after 2–3 days. </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lang="en-GB" sz="1800"/>
              <a:t>The DSA also showed that 6 of 16 limbs had an arterial flow-limiting dissection and another 6 of 16 limbs had severe hardening and narrowing of the arteries. After stent implantation,  the  blood flows of  these 12 limbs  were recovered</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lang="en-GB" sz="1800"/>
              <a:t>In Group B, the blood flows of 3 limbs were not improved after the primary surgery. These three patients received a second intervention and 2 of them were improved.</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31"/>
          <p:cNvPicPr preferRelativeResize="0"/>
          <p:nvPr/>
        </p:nvPicPr>
        <p:blipFill rotWithShape="1">
          <a:blip r:embed="rId3">
            <a:alphaModFix/>
          </a:blip>
          <a:srcRect b="13732" l="3560" r="7209" t="71846"/>
          <a:stretch/>
        </p:blipFill>
        <p:spPr>
          <a:xfrm>
            <a:off x="196810" y="217551"/>
            <a:ext cx="8750376" cy="4708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nvSpPr>
        <p:spPr>
          <a:xfrm>
            <a:off x="206150" y="533675"/>
            <a:ext cx="8616000" cy="35517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SzPts val="2200"/>
              <a:buChar char="●"/>
            </a:pPr>
            <a:r>
              <a:rPr lang="en-GB" sz="2200"/>
              <a:t>Hongwei  Ge, Bin  Song, Xin  Wang, Yunfeng  Zhu, Yiming  Huang,  Weibin  Huang  and Yongbin  Zhu</a:t>
            </a:r>
            <a:endParaRPr sz="2200"/>
          </a:p>
          <a:p>
            <a:pPr indent="0" lvl="0" marL="457200" rtl="0" algn="l">
              <a:spcBef>
                <a:spcPts val="0"/>
              </a:spcBef>
              <a:spcAft>
                <a:spcPts val="0"/>
              </a:spcAft>
              <a:buNone/>
            </a:pPr>
            <a:r>
              <a:t/>
            </a:r>
            <a:endParaRPr sz="2200"/>
          </a:p>
          <a:p>
            <a:pPr indent="-368300" lvl="0" marL="457200" rtl="0" algn="l">
              <a:spcBef>
                <a:spcPts val="0"/>
              </a:spcBef>
              <a:spcAft>
                <a:spcPts val="0"/>
              </a:spcAft>
              <a:buSzPts val="2200"/>
              <a:buChar char="●"/>
            </a:pPr>
            <a:r>
              <a:rPr lang="en-GB" sz="2200"/>
              <a:t>Hongwei Ge and Bin Song contributed equally to this work</a:t>
            </a:r>
            <a:endParaRPr sz="2200"/>
          </a:p>
          <a:p>
            <a:pPr indent="0" lvl="0" marL="457200" rtl="0" algn="l">
              <a:spcBef>
                <a:spcPts val="0"/>
              </a:spcBef>
              <a:spcAft>
                <a:spcPts val="0"/>
              </a:spcAft>
              <a:buNone/>
            </a:pPr>
            <a:r>
              <a:t/>
            </a:r>
            <a:endParaRPr sz="2200"/>
          </a:p>
          <a:p>
            <a:pPr indent="-368300" lvl="0" marL="457200" rtl="0" algn="l">
              <a:spcBef>
                <a:spcPts val="0"/>
              </a:spcBef>
              <a:spcAft>
                <a:spcPts val="0"/>
              </a:spcAft>
              <a:buSzPts val="2200"/>
              <a:buChar char="●"/>
            </a:pPr>
            <a:r>
              <a:rPr lang="en-GB" sz="2200"/>
              <a:t>Department of  Vascular Surgery,  The  Third Affiliated Hospital of  Soochow University, No.185 Juqian Street,  Tianning District, Changzhou  213003, Jiangsu, China</a:t>
            </a:r>
            <a:endParaRPr sz="2200"/>
          </a:p>
          <a:p>
            <a:pPr indent="0" lvl="0" marL="457200" rtl="0" algn="l">
              <a:spcBef>
                <a:spcPts val="0"/>
              </a:spcBef>
              <a:spcAft>
                <a:spcPts val="0"/>
              </a:spcAft>
              <a:buNone/>
            </a:pPr>
            <a:r>
              <a:t/>
            </a:r>
            <a:endParaRPr sz="2200"/>
          </a:p>
          <a:p>
            <a:pPr indent="-368300" lvl="0" marL="457200" rtl="0" algn="l">
              <a:spcBef>
                <a:spcPts val="0"/>
              </a:spcBef>
              <a:spcAft>
                <a:spcPts val="0"/>
              </a:spcAft>
              <a:buSzPts val="2200"/>
              <a:buChar char="●"/>
            </a:pPr>
            <a:r>
              <a:rPr lang="en-GB" sz="2200"/>
              <a:t>Published in July 2021</a:t>
            </a:r>
            <a:endParaRPr sz="2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2"/>
          <p:cNvSpPr txBox="1"/>
          <p:nvPr/>
        </p:nvSpPr>
        <p:spPr>
          <a:xfrm>
            <a:off x="409525" y="233900"/>
            <a:ext cx="8587200" cy="491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t>Conclusion</a:t>
            </a:r>
            <a:endParaRPr b="1" sz="2400"/>
          </a:p>
          <a:p>
            <a:pPr indent="0" lvl="0" marL="0" rtl="0" algn="l">
              <a:spcBef>
                <a:spcPts val="0"/>
              </a:spcBef>
              <a:spcAft>
                <a:spcPts val="0"/>
              </a:spcAft>
              <a:buNone/>
            </a:pPr>
            <a:r>
              <a:t/>
            </a:r>
            <a:endParaRPr b="1" sz="2400"/>
          </a:p>
          <a:p>
            <a:pPr indent="-355600" lvl="0" marL="457200" rtl="0" algn="l">
              <a:spcBef>
                <a:spcPts val="0"/>
              </a:spcBef>
              <a:spcAft>
                <a:spcPts val="0"/>
              </a:spcAft>
              <a:buSzPts val="2000"/>
              <a:buChar char="●"/>
            </a:pPr>
            <a:r>
              <a:rPr lang="en-GB" sz="2000"/>
              <a:t>Arterial thrombectomy is an effective surgical method for ALI,  and  intracavitary interventional therapy is an effective remedy for thrombectomy failures.</a:t>
            </a:r>
            <a:endParaRPr sz="2000"/>
          </a:p>
          <a:p>
            <a:pPr indent="0" lvl="0" marL="457200" rtl="0" algn="l">
              <a:spcBef>
                <a:spcPts val="0"/>
              </a:spcBef>
              <a:spcAft>
                <a:spcPts val="0"/>
              </a:spcAft>
              <a:buNone/>
            </a:pPr>
            <a:r>
              <a:t/>
            </a:r>
            <a:endParaRPr sz="2000"/>
          </a:p>
          <a:p>
            <a:pPr indent="-355600" lvl="0" marL="457200" rtl="0" algn="l">
              <a:spcBef>
                <a:spcPts val="0"/>
              </a:spcBef>
              <a:spcAft>
                <a:spcPts val="0"/>
              </a:spcAft>
              <a:buSzPts val="2000"/>
              <a:buChar char="●"/>
            </a:pPr>
            <a:r>
              <a:rPr lang="en-GB" sz="2000"/>
              <a:t>The DSA combined arterial thrombectomy  may  elevate  the  success rate of operation and reduce the amputation rate. </a:t>
            </a:r>
            <a:endParaRPr sz="2000"/>
          </a:p>
          <a:p>
            <a:pPr indent="0" lvl="0" marL="457200" rtl="0" algn="l">
              <a:spcBef>
                <a:spcPts val="0"/>
              </a:spcBef>
              <a:spcAft>
                <a:spcPts val="0"/>
              </a:spcAft>
              <a:buNone/>
            </a:pPr>
            <a:r>
              <a:t/>
            </a:r>
            <a:endParaRPr sz="2000"/>
          </a:p>
          <a:p>
            <a:pPr indent="-355600" lvl="0" marL="457200" rtl="0" algn="l">
              <a:spcBef>
                <a:spcPts val="0"/>
              </a:spcBef>
              <a:spcAft>
                <a:spcPts val="0"/>
              </a:spcAft>
              <a:buSzPts val="2000"/>
              <a:buChar char="●"/>
            </a:pPr>
            <a:r>
              <a:rPr lang="en-GB" sz="2000"/>
              <a:t>The long-term follow-up and treatment  of  the  risk  factors  of  secondary ALI, such as organic heart disease-arrhythmia, aneurysm, and atherosclerosis, should be conducted to improve the long-term  blood f low and survival rates of patients.</a:t>
            </a:r>
            <a:endParaRPr sz="2000"/>
          </a:p>
          <a:p>
            <a:pPr indent="0" lvl="0" marL="457200" rtl="0" algn="l">
              <a:spcBef>
                <a:spcPts val="0"/>
              </a:spcBef>
              <a:spcAft>
                <a:spcPts val="0"/>
              </a:spcAft>
              <a:buNone/>
            </a:pPr>
            <a:r>
              <a:t/>
            </a:r>
            <a:endParaRPr sz="2000"/>
          </a:p>
          <a:p>
            <a:pPr indent="0" lvl="0" marL="0" rtl="0" algn="l">
              <a:spcBef>
                <a:spcPts val="0"/>
              </a:spcBef>
              <a:spcAft>
                <a:spcPts val="0"/>
              </a:spcAft>
              <a:buNone/>
            </a:pPr>
            <a:r>
              <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3"/>
          <p:cNvSpPr txBox="1"/>
          <p:nvPr/>
        </p:nvSpPr>
        <p:spPr>
          <a:xfrm>
            <a:off x="91900" y="-109500"/>
            <a:ext cx="8942100" cy="561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500"/>
              <a:t>References </a:t>
            </a:r>
            <a:endParaRPr sz="2000"/>
          </a:p>
          <a:p>
            <a:pPr indent="0" lvl="0" marL="0" rtl="0" algn="l">
              <a:spcBef>
                <a:spcPts val="0"/>
              </a:spcBef>
              <a:spcAft>
                <a:spcPts val="0"/>
              </a:spcAft>
              <a:buNone/>
            </a:pPr>
            <a:r>
              <a:t/>
            </a:r>
            <a:endParaRPr/>
          </a:p>
          <a:p>
            <a:pPr indent="0" lvl="0" marL="0" rtl="0" algn="l">
              <a:spcBef>
                <a:spcPts val="0"/>
              </a:spcBef>
              <a:spcAft>
                <a:spcPts val="0"/>
              </a:spcAft>
              <a:buNone/>
            </a:pPr>
            <a:r>
              <a:rPr lang="en-GB" sz="1500"/>
              <a:t>1. Alonso-Coello P, Bellmunt S, McGorrian C, et  al. Antithrombotic therapy in peripheral artery disease: antithrombotic therapy and prevention of thrombosis, 9th ed: American college of chest physicians evidence-based clinical practice guidelines. Chest. 2012;141(2 Suppl):e669S-e690S. </a:t>
            </a:r>
            <a:endParaRPr sz="1500"/>
          </a:p>
          <a:p>
            <a:pPr indent="0" lvl="0" marL="0" rtl="0" algn="l">
              <a:spcBef>
                <a:spcPts val="0"/>
              </a:spcBef>
              <a:spcAft>
                <a:spcPts val="0"/>
              </a:spcAft>
              <a:buNone/>
            </a:pPr>
            <a:r>
              <a:rPr lang="en-GB" sz="1500"/>
              <a:t>2.Howard DP, Banerjee A, Fairhead JF, et  al. Population-based study of incidence, risk factors, outcome, and prognosis of ischemic peripheral arterial events: implications for prevention. Circulation. 2015;132(19):1805–15.</a:t>
            </a:r>
            <a:endParaRPr sz="1500"/>
          </a:p>
          <a:p>
            <a:pPr indent="0" lvl="0" marL="0" rtl="0" algn="l">
              <a:spcBef>
                <a:spcPts val="0"/>
              </a:spcBef>
              <a:spcAft>
                <a:spcPts val="0"/>
              </a:spcAft>
              <a:buNone/>
            </a:pPr>
            <a:r>
              <a:rPr lang="en-GB" sz="1500"/>
              <a:t>3.Creager MA, Kaufman JA, Conte MS. Clinical practice. Acute limb ischemia. N Engl J Med. 2012;366(23):2198–206. </a:t>
            </a:r>
            <a:endParaRPr sz="1500"/>
          </a:p>
          <a:p>
            <a:pPr indent="0" lvl="0" marL="0" rtl="0" algn="l">
              <a:spcBef>
                <a:spcPts val="0"/>
              </a:spcBef>
              <a:spcAft>
                <a:spcPts val="0"/>
              </a:spcAft>
              <a:buNone/>
            </a:pPr>
            <a:r>
              <a:rPr lang="en-GB" sz="1500"/>
              <a:t>4.Gandhi SS, Ewing JA, Cooper E, et  al. Comparison of low-dose catheterdirected thrombolysis with and without pharmacomechanical thrombectomy for acute lower extremity ischemia. Ann  Vasc Surg. 2018;46:178–86.</a:t>
            </a:r>
            <a:endParaRPr sz="1500"/>
          </a:p>
          <a:p>
            <a:pPr indent="0" lvl="0" marL="0" rtl="0" algn="l">
              <a:spcBef>
                <a:spcPts val="0"/>
              </a:spcBef>
              <a:spcAft>
                <a:spcPts val="0"/>
              </a:spcAft>
              <a:buNone/>
            </a:pPr>
            <a:r>
              <a:rPr lang="en-GB" sz="1500"/>
              <a:t>5. Gilliland C, Shah J, Martin JG, et  al. Acute limb ischemia.  Tech  Vasc Interv Radiol. 2017;20(4):274–80. </a:t>
            </a:r>
            <a:endParaRPr sz="1500"/>
          </a:p>
          <a:p>
            <a:pPr indent="0" lvl="0" marL="0" rtl="0" algn="l">
              <a:spcBef>
                <a:spcPts val="0"/>
              </a:spcBef>
              <a:spcAft>
                <a:spcPts val="0"/>
              </a:spcAft>
              <a:buNone/>
            </a:pPr>
            <a:r>
              <a:rPr lang="en-GB" sz="1500"/>
              <a:t>6.Theodoridis PG, Davos CH, Dodos I, et  al.  Thrombolysis in acute lower limb ischemia: review of the current literature. Ann  Vasc Surg. 2018;52:255–62. </a:t>
            </a:r>
            <a:endParaRPr sz="1500"/>
          </a:p>
          <a:p>
            <a:pPr indent="0" lvl="0" marL="0" rtl="0" algn="l">
              <a:spcBef>
                <a:spcPts val="0"/>
              </a:spcBef>
              <a:spcAft>
                <a:spcPts val="0"/>
              </a:spcAft>
              <a:buNone/>
            </a:pPr>
            <a:r>
              <a:rPr lang="en-GB" sz="1500"/>
              <a:t>7.Parsons RE, Marin ML,  Veith FJ, et  al. Fluoroscopically assisted thromboembolectomy: an improved method for treating acute arterial occlusions. Ann  Vasc Surg. 1996;10(3):201–10. </a:t>
            </a:r>
            <a:endParaRPr sz="1500"/>
          </a:p>
          <a:p>
            <a:pPr indent="0" lvl="0" marL="0" rtl="0" algn="l">
              <a:spcBef>
                <a:spcPts val="0"/>
              </a:spcBef>
              <a:spcAft>
                <a:spcPts val="0"/>
              </a:spcAft>
              <a:buNone/>
            </a:pPr>
            <a:r>
              <a:rPr lang="en-GB" sz="1500"/>
              <a:t>8.de Donato G, Setacci F, Sirignano P, et  al.  The combination of surgical embolectomy and endovascular techniques may improve outcomes of patients with acute lower limb ischemia. J  Vasc Surg. 2014;59(3):729–36. </a:t>
            </a:r>
            <a:endParaRPr sz="1500"/>
          </a:p>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4"/>
          <p:cNvSpPr txBox="1"/>
          <p:nvPr/>
        </p:nvSpPr>
        <p:spPr>
          <a:xfrm>
            <a:off x="75" y="163500"/>
            <a:ext cx="9144000" cy="524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500"/>
              <a:t>9.Rutherford RB. Clinical staging of acute limb ischemia as the basis for choice of revascularization method: when and how to intervene. J Semvascsurg. 2008;22(1):5–9. </a:t>
            </a:r>
            <a:endParaRPr sz="1500"/>
          </a:p>
          <a:p>
            <a:pPr indent="0" lvl="0" marL="0" rtl="0" algn="l">
              <a:spcBef>
                <a:spcPts val="0"/>
              </a:spcBef>
              <a:spcAft>
                <a:spcPts val="0"/>
              </a:spcAft>
              <a:buNone/>
            </a:pPr>
            <a:r>
              <a:rPr lang="en-GB" sz="1500"/>
              <a:t>10.  Obara H, Matsubara K, Kitagawa Y. Acute Limb Ischemia. Ann  Vasc Dis. 2018;11(4):443–8.</a:t>
            </a:r>
            <a:endParaRPr sz="1500"/>
          </a:p>
          <a:p>
            <a:pPr indent="0" lvl="0" marL="0" rtl="0" algn="l">
              <a:spcBef>
                <a:spcPts val="0"/>
              </a:spcBef>
              <a:spcAft>
                <a:spcPts val="0"/>
              </a:spcAft>
              <a:buNone/>
            </a:pPr>
            <a:r>
              <a:rPr lang="en-GB" sz="1500"/>
              <a:t>11.  Ebben HP, Yang HT, Hoksbergen AWJ, et  al. Catheter-directed thrombolysis for acute limb ischemia in an Asian population. Ann  Vasc Surg. 2019;55:246–50. </a:t>
            </a:r>
            <a:endParaRPr sz="1500"/>
          </a:p>
          <a:p>
            <a:pPr indent="0" lvl="0" marL="0" rtl="0" algn="l">
              <a:spcBef>
                <a:spcPts val="0"/>
              </a:spcBef>
              <a:spcAft>
                <a:spcPts val="0"/>
              </a:spcAft>
              <a:buNone/>
            </a:pPr>
            <a:r>
              <a:rPr lang="en-GB" sz="1500"/>
              <a:t>12.  Vakhitov D, Oksala N, Saarinen E, et  al. Survival of patients and treatmentrelated outcome after intra-arterial thrombolysis for acute lower limb ischemia. Ann  Vasc Surg. 2019;55:251–9. </a:t>
            </a:r>
            <a:endParaRPr sz="1500"/>
          </a:p>
          <a:p>
            <a:pPr indent="0" lvl="0" marL="0" rtl="0" algn="l">
              <a:spcBef>
                <a:spcPts val="0"/>
              </a:spcBef>
              <a:spcAft>
                <a:spcPts val="0"/>
              </a:spcAft>
              <a:buNone/>
            </a:pPr>
            <a:r>
              <a:rPr lang="en-GB" sz="1500"/>
              <a:t>13.  Donatoa G, Pasquia E, Setacci F, et  al. Acute on chronic limb ischemia: from surgical embolectomy and thrombolysis to endovascular options. Seminars  Vasc Surg. 2018;31:66–75. </a:t>
            </a:r>
            <a:endParaRPr sz="1500"/>
          </a:p>
          <a:p>
            <a:pPr indent="0" lvl="0" marL="0" rtl="0" algn="l">
              <a:spcBef>
                <a:spcPts val="0"/>
              </a:spcBef>
              <a:spcAft>
                <a:spcPts val="0"/>
              </a:spcAft>
              <a:buNone/>
            </a:pPr>
            <a:r>
              <a:rPr lang="en-GB" sz="1500"/>
              <a:t>14.  Pemberton M, Varty K, Nydahl S, et  al.  The surgical management of acute limb ischaemia due to native vessel occlusion. Eur J  Vasc Endovasc Surg: Off J Eur Soc  Vasc Surg. 1999;17(1):72–6. </a:t>
            </a:r>
            <a:endParaRPr sz="1500"/>
          </a:p>
          <a:p>
            <a:pPr indent="0" lvl="0" marL="0" rtl="0" algn="l">
              <a:spcBef>
                <a:spcPts val="0"/>
              </a:spcBef>
              <a:spcAft>
                <a:spcPts val="0"/>
              </a:spcAft>
              <a:buNone/>
            </a:pPr>
            <a:r>
              <a:rPr lang="en-GB" sz="1500"/>
              <a:t>15.  Lipsitz EC,  Veith FJ. Fluoroscopically assisted thromboembolectomy: should it be routine? Semin  Vasc Surg. 2001;14(2):100–6. </a:t>
            </a:r>
            <a:endParaRPr sz="1500"/>
          </a:p>
          <a:p>
            <a:pPr indent="0" lvl="0" marL="0" rtl="0" algn="l">
              <a:spcBef>
                <a:spcPts val="0"/>
              </a:spcBef>
              <a:spcAft>
                <a:spcPts val="0"/>
              </a:spcAft>
              <a:buNone/>
            </a:pPr>
            <a:r>
              <a:rPr lang="en-GB" sz="1500"/>
              <a:t>16.  Lipsitz EC,  Veith FJ,  Wain RA. Digital fluoroscopy as a valuable adjunct to open vascular operations. Semin  Vasc Surg. 2003;16(4):280–90. </a:t>
            </a:r>
            <a:endParaRPr sz="1500"/>
          </a:p>
          <a:p>
            <a:pPr indent="0" lvl="0" marL="0" rtl="0" algn="l">
              <a:spcBef>
                <a:spcPts val="0"/>
              </a:spcBef>
              <a:spcAft>
                <a:spcPts val="0"/>
              </a:spcAft>
              <a:buNone/>
            </a:pPr>
            <a:r>
              <a:rPr lang="en-GB" sz="1500"/>
              <a:t>17.  Lopez R, Yamashita  TS, Neisen M, et  al. Single-center experience with Indigo aspiration thrombectomy for acute lower limb ischemia. J  Vasc Surg. 2020;72(1):226–32. </a:t>
            </a:r>
            <a:endParaRPr sz="1500"/>
          </a:p>
          <a:p>
            <a:pPr indent="0" lvl="0" marL="0" rtl="0" algn="l">
              <a:spcBef>
                <a:spcPts val="0"/>
              </a:spcBef>
              <a:spcAft>
                <a:spcPts val="0"/>
              </a:spcAft>
              <a:buNone/>
            </a:pPr>
            <a:r>
              <a:rPr lang="en-GB" sz="1500"/>
              <a:t>18.  Saxon RR, Benenati JF,  Teigen C, et  al. Utility of a power aspiration-based extraction technique as an initial and secondary approach in the treatment of peripheral arterial thromboembolism: results of the multicenter PRISM trial. J  Vasc Interv Radiol. 2018;9(1):92–100.</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5"/>
          <p:cNvSpPr txBox="1"/>
          <p:nvPr/>
        </p:nvSpPr>
        <p:spPr>
          <a:xfrm flipH="1">
            <a:off x="3444150" y="1902650"/>
            <a:ext cx="3123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000"/>
              <a:t>Thank you</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5"/>
          <p:cNvSpPr txBox="1"/>
          <p:nvPr/>
        </p:nvSpPr>
        <p:spPr>
          <a:xfrm>
            <a:off x="384375" y="383450"/>
            <a:ext cx="8364600" cy="461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t>Introduction</a:t>
            </a:r>
            <a:endParaRPr sz="2400"/>
          </a:p>
          <a:p>
            <a:pPr indent="0" lvl="0" marL="0" rtl="0" algn="l">
              <a:spcBef>
                <a:spcPts val="0"/>
              </a:spcBef>
              <a:spcAft>
                <a:spcPts val="0"/>
              </a:spcAft>
              <a:buNone/>
            </a:pPr>
            <a:r>
              <a:t/>
            </a:r>
            <a:endParaRPr sz="2400"/>
          </a:p>
          <a:p>
            <a:pPr indent="-368300" lvl="0" marL="457200" rtl="0" algn="l">
              <a:spcBef>
                <a:spcPts val="0"/>
              </a:spcBef>
              <a:spcAft>
                <a:spcPts val="0"/>
              </a:spcAft>
              <a:buSzPts val="2200"/>
              <a:buChar char="●"/>
            </a:pPr>
            <a:r>
              <a:rPr lang="en-GB" sz="2200"/>
              <a:t>Acute lower limb ischemia(ALI) is a sudden decrease in blood perfusion of lower limbs due to various causes such as embolism and thrombosis vascular occlusion.</a:t>
            </a:r>
            <a:endParaRPr sz="2200"/>
          </a:p>
          <a:p>
            <a:pPr indent="0" lvl="0" marL="457200" rtl="0" algn="l">
              <a:spcBef>
                <a:spcPts val="0"/>
              </a:spcBef>
              <a:spcAft>
                <a:spcPts val="0"/>
              </a:spcAft>
              <a:buNone/>
            </a:pPr>
            <a:r>
              <a:t/>
            </a:r>
            <a:endParaRPr sz="2200"/>
          </a:p>
          <a:p>
            <a:pPr indent="-368300" lvl="0" marL="457200" rtl="0" algn="l">
              <a:spcBef>
                <a:spcPts val="0"/>
              </a:spcBef>
              <a:spcAft>
                <a:spcPts val="0"/>
              </a:spcAft>
              <a:buSzPts val="2200"/>
              <a:buChar char="●"/>
            </a:pPr>
            <a:r>
              <a:rPr lang="en-GB" sz="2200"/>
              <a:t>The annual amputation rate is as high as 20 to 30% and the annual morbidity of ALI ranges from 1/1000 to 1.5/1000 ,which seriously threatens the survival of patients</a:t>
            </a:r>
            <a:endParaRPr sz="2200"/>
          </a:p>
          <a:p>
            <a:pPr indent="0" lvl="0" marL="457200" rtl="0" algn="l">
              <a:spcBef>
                <a:spcPts val="0"/>
              </a:spcBef>
              <a:spcAft>
                <a:spcPts val="0"/>
              </a:spcAft>
              <a:buNone/>
            </a:pPr>
            <a:r>
              <a:t/>
            </a:r>
            <a:endParaRPr sz="2200"/>
          </a:p>
          <a:p>
            <a:pPr indent="-368300" lvl="0" marL="457200" rtl="0" algn="l">
              <a:spcBef>
                <a:spcPts val="0"/>
              </a:spcBef>
              <a:spcAft>
                <a:spcPts val="0"/>
              </a:spcAft>
              <a:buSzPts val="2200"/>
              <a:buChar char="●"/>
            </a:pPr>
            <a:r>
              <a:rPr lang="en-GB" sz="2200"/>
              <a:t>ALI is usually associated with 6 ‘P’ signs namely - Pain ,Pallor , Pulselessness , Parenthesis,  Paralysis and Poikilothermia</a:t>
            </a: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6"/>
          <p:cNvSpPr txBox="1"/>
          <p:nvPr/>
        </p:nvSpPr>
        <p:spPr>
          <a:xfrm>
            <a:off x="458375" y="288300"/>
            <a:ext cx="8296200" cy="45618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SzPts val="2200"/>
              <a:buChar char="●"/>
            </a:pPr>
            <a:r>
              <a:rPr lang="en-GB" sz="2200"/>
              <a:t>The various treatment modalities available include - arterial thrombectomy and catheter contact thrombolysis (CDT), percutaneous mechanical thrombolysis (PMT) and thrombolytic aspiration </a:t>
            </a:r>
            <a:endParaRPr sz="2200"/>
          </a:p>
          <a:p>
            <a:pPr indent="0" lvl="0" marL="457200" rtl="0" algn="l">
              <a:spcBef>
                <a:spcPts val="0"/>
              </a:spcBef>
              <a:spcAft>
                <a:spcPts val="0"/>
              </a:spcAft>
              <a:buNone/>
            </a:pPr>
            <a:r>
              <a:t/>
            </a:r>
            <a:endParaRPr sz="2200"/>
          </a:p>
          <a:p>
            <a:pPr indent="-368300" lvl="0" marL="457200" rtl="0" algn="l">
              <a:spcBef>
                <a:spcPts val="0"/>
              </a:spcBef>
              <a:spcAft>
                <a:spcPts val="0"/>
              </a:spcAft>
              <a:buSzPts val="2200"/>
              <a:buChar char="●"/>
            </a:pPr>
            <a:r>
              <a:rPr lang="en-GB" sz="2200"/>
              <a:t>Arterial thrombectomy can remove embolization foci to restore blood supply of limbs, and prevent further injury by limb ischemia in a short time</a:t>
            </a:r>
            <a:endParaRPr sz="2200"/>
          </a:p>
          <a:p>
            <a:pPr indent="0" lvl="0" marL="457200" rtl="0" algn="l">
              <a:spcBef>
                <a:spcPts val="0"/>
              </a:spcBef>
              <a:spcAft>
                <a:spcPts val="0"/>
              </a:spcAft>
              <a:buNone/>
            </a:pPr>
            <a:r>
              <a:t/>
            </a:r>
            <a:endParaRPr sz="2200"/>
          </a:p>
          <a:p>
            <a:pPr indent="-368300" lvl="0" marL="457200" rtl="0" algn="l">
              <a:spcBef>
                <a:spcPts val="0"/>
              </a:spcBef>
              <a:spcAft>
                <a:spcPts val="0"/>
              </a:spcAft>
              <a:buSzPts val="2200"/>
              <a:buChar char="●"/>
            </a:pPr>
            <a:r>
              <a:rPr lang="en-GB" sz="2200"/>
              <a:t>Along with the popularity of the digital subtraction angiogra-phy (DSA) hybrid operating room, more and more cases receive surgical treatment under DSA at present, which obviously increases the success rate of ALI treatment</a:t>
            </a:r>
            <a:endParaRPr sz="2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7"/>
          <p:cNvSpPr txBox="1"/>
          <p:nvPr/>
        </p:nvSpPr>
        <p:spPr>
          <a:xfrm>
            <a:off x="282325" y="357625"/>
            <a:ext cx="8861700" cy="428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t>Aims and Objectives</a:t>
            </a:r>
            <a:endParaRPr sz="2400"/>
          </a:p>
          <a:p>
            <a:pPr indent="0" lvl="0" marL="0" rtl="0" algn="l">
              <a:spcBef>
                <a:spcPts val="0"/>
              </a:spcBef>
              <a:spcAft>
                <a:spcPts val="0"/>
              </a:spcAft>
              <a:buNone/>
            </a:pPr>
            <a:r>
              <a:t/>
            </a:r>
            <a:endParaRPr sz="2400"/>
          </a:p>
          <a:p>
            <a:pPr indent="-368300" lvl="0" marL="457200" rtl="0" algn="l">
              <a:spcBef>
                <a:spcPts val="0"/>
              </a:spcBef>
              <a:spcAft>
                <a:spcPts val="0"/>
              </a:spcAft>
              <a:buSzPts val="2200"/>
              <a:buChar char="●"/>
            </a:pPr>
            <a:r>
              <a:rPr lang="en-GB" sz="2200"/>
              <a:t>This study aimed to compare the clinical efficacy of digital subtraction angiography (DSA) combined arterial thrombectomy versus simple arterial thrombectomy in the treatment of acute lower limb ischemia (ALI).</a:t>
            </a:r>
            <a:endParaRPr sz="2200"/>
          </a:p>
          <a:p>
            <a:pPr indent="0" lvl="0" marL="457200" rtl="0" algn="l">
              <a:spcBef>
                <a:spcPts val="0"/>
              </a:spcBef>
              <a:spcAft>
                <a:spcPts val="0"/>
              </a:spcAft>
              <a:buNone/>
            </a:pPr>
            <a:r>
              <a:t/>
            </a:r>
            <a:endParaRPr sz="2200"/>
          </a:p>
          <a:p>
            <a:pPr indent="-368300" lvl="0" marL="457200" rtl="0" algn="l">
              <a:spcBef>
                <a:spcPts val="0"/>
              </a:spcBef>
              <a:spcAft>
                <a:spcPts val="0"/>
              </a:spcAft>
              <a:buSzPts val="2200"/>
              <a:buChar char="●"/>
            </a:pPr>
            <a:r>
              <a:rPr lang="en-GB" sz="2200"/>
              <a:t>The differences in the success rate of primary surgery, the second intervention rate, and the amputation/mortality rate within 30-days after surgery were compared</a:t>
            </a:r>
            <a:endParaRPr sz="2200"/>
          </a:p>
          <a:p>
            <a:pPr indent="0" lvl="0" marL="457200" rtl="0" algn="l">
              <a:spcBef>
                <a:spcPts val="0"/>
              </a:spcBef>
              <a:spcAft>
                <a:spcPts val="0"/>
              </a:spcAft>
              <a:buNone/>
            </a:pPr>
            <a:r>
              <a:t/>
            </a:r>
            <a:endParaRPr sz="2200"/>
          </a:p>
          <a:p>
            <a:pPr indent="-368300" lvl="0" marL="457200" rtl="0" algn="l">
              <a:spcBef>
                <a:spcPts val="0"/>
              </a:spcBef>
              <a:spcAft>
                <a:spcPts val="0"/>
              </a:spcAft>
              <a:buSzPts val="2200"/>
              <a:buChar char="●"/>
            </a:pPr>
            <a:r>
              <a:rPr lang="en-GB" sz="2200"/>
              <a:t>A retrospective cohort study series is presented</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8"/>
          <p:cNvSpPr txBox="1"/>
          <p:nvPr/>
        </p:nvSpPr>
        <p:spPr>
          <a:xfrm>
            <a:off x="0" y="159275"/>
            <a:ext cx="9025500" cy="48024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Char char="●"/>
            </a:pPr>
            <a:r>
              <a:rPr lang="en-GB" sz="2000"/>
              <a:t>Type of study : Retrospective cohort study</a:t>
            </a:r>
            <a:endParaRPr sz="2000"/>
          </a:p>
          <a:p>
            <a:pPr indent="0" lvl="0" marL="457200" rtl="0" algn="l">
              <a:spcBef>
                <a:spcPts val="0"/>
              </a:spcBef>
              <a:spcAft>
                <a:spcPts val="0"/>
              </a:spcAft>
              <a:buNone/>
            </a:pPr>
            <a:r>
              <a:t/>
            </a:r>
            <a:endParaRPr sz="2000"/>
          </a:p>
          <a:p>
            <a:pPr indent="-355600" lvl="0" marL="457200" rtl="0" algn="l">
              <a:spcBef>
                <a:spcPts val="0"/>
              </a:spcBef>
              <a:spcAft>
                <a:spcPts val="0"/>
              </a:spcAft>
              <a:buSzPts val="2000"/>
              <a:buChar char="●"/>
            </a:pPr>
            <a:r>
              <a:rPr lang="en-GB" sz="2000"/>
              <a:t>Sample Size : 124 patients(128 affected lower limbs)</a:t>
            </a:r>
            <a:endParaRPr sz="2000"/>
          </a:p>
          <a:p>
            <a:pPr indent="0" lvl="0" marL="457200" rtl="0" algn="l">
              <a:spcBef>
                <a:spcPts val="0"/>
              </a:spcBef>
              <a:spcAft>
                <a:spcPts val="0"/>
              </a:spcAft>
              <a:buNone/>
            </a:pPr>
            <a:r>
              <a:t/>
            </a:r>
            <a:endParaRPr sz="2000"/>
          </a:p>
          <a:p>
            <a:pPr indent="-355600" lvl="0" marL="457200" rtl="0" algn="l">
              <a:spcBef>
                <a:spcPts val="0"/>
              </a:spcBef>
              <a:spcAft>
                <a:spcPts val="0"/>
              </a:spcAft>
              <a:buSzPts val="2000"/>
              <a:buChar char="●"/>
            </a:pPr>
            <a:r>
              <a:rPr lang="en-GB" sz="2000"/>
              <a:t>Study period : March 2010 – November 2019</a:t>
            </a:r>
            <a:endParaRPr sz="2000"/>
          </a:p>
          <a:p>
            <a:pPr indent="0" lvl="0" marL="457200" rtl="0" algn="l">
              <a:spcBef>
                <a:spcPts val="0"/>
              </a:spcBef>
              <a:spcAft>
                <a:spcPts val="0"/>
              </a:spcAft>
              <a:buNone/>
            </a:pPr>
            <a:r>
              <a:t/>
            </a:r>
            <a:endParaRPr sz="2000"/>
          </a:p>
          <a:p>
            <a:pPr indent="-355600" lvl="0" marL="457200" rtl="0" algn="l">
              <a:spcBef>
                <a:spcPts val="0"/>
              </a:spcBef>
              <a:spcAft>
                <a:spcPts val="0"/>
              </a:spcAft>
              <a:buSzPts val="2000"/>
              <a:buChar char="●"/>
            </a:pPr>
            <a:r>
              <a:rPr lang="en-GB" sz="2000"/>
              <a:t>Inclusion Criteria : Admission of acute non-traumatic disease &lt; 14 days , manifestation of lower limb: pain, pallor, anesthesia, paralysis, pulselessness and artery occlusion confirmed by color doppler ultrasound and computed tomography angiography (CTA).</a:t>
            </a:r>
            <a:endParaRPr sz="2000"/>
          </a:p>
          <a:p>
            <a:pPr indent="0" lvl="0" marL="457200" rtl="0" algn="l">
              <a:spcBef>
                <a:spcPts val="0"/>
              </a:spcBef>
              <a:spcAft>
                <a:spcPts val="0"/>
              </a:spcAft>
              <a:buNone/>
            </a:pPr>
            <a:r>
              <a:t/>
            </a:r>
            <a:endParaRPr sz="2000"/>
          </a:p>
          <a:p>
            <a:pPr indent="-355600" lvl="0" marL="457200" rtl="0" algn="l">
              <a:spcBef>
                <a:spcPts val="0"/>
              </a:spcBef>
              <a:spcAft>
                <a:spcPts val="0"/>
              </a:spcAft>
              <a:buSzPts val="2000"/>
              <a:buChar char="●"/>
            </a:pPr>
            <a:r>
              <a:rPr lang="en-GB" sz="2000"/>
              <a:t>Exclusion Criteria : Critical limb ischemia (CLI) caused by graft and stent thrombosis and aortic dissection was not included. Also excluded were severe cardiopulmonary dysfunction, coagulation dysfunction, liver and kidney failure which cannot suffer from surgery, advanced malignant tumor</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9"/>
          <p:cNvSpPr txBox="1"/>
          <p:nvPr/>
        </p:nvSpPr>
        <p:spPr>
          <a:xfrm>
            <a:off x="277300" y="403600"/>
            <a:ext cx="8587200" cy="430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t>Methods</a:t>
            </a:r>
            <a:endParaRPr sz="2400"/>
          </a:p>
          <a:p>
            <a:pPr indent="0" lvl="0" marL="0" rtl="0" algn="l">
              <a:spcBef>
                <a:spcPts val="0"/>
              </a:spcBef>
              <a:spcAft>
                <a:spcPts val="0"/>
              </a:spcAft>
              <a:buNone/>
            </a:pPr>
            <a:r>
              <a:t/>
            </a:r>
            <a:endParaRPr sz="2400"/>
          </a:p>
          <a:p>
            <a:pPr indent="-355600" lvl="0" marL="457200" rtl="0" algn="l">
              <a:spcBef>
                <a:spcPts val="0"/>
              </a:spcBef>
              <a:spcAft>
                <a:spcPts val="0"/>
              </a:spcAft>
              <a:buSzPts val="2000"/>
              <a:buChar char="●"/>
            </a:pPr>
            <a:r>
              <a:rPr lang="en-GB" sz="2000"/>
              <a:t>This retrospective cohort study collected the clinical data from 124 patients (128 affected lower limbs) with ALI who underwent emergency surgery from March 2010 to November 2019. Patients were consecutively divided into Group A and Group B. Patients in Group A underwent simple arterial thrombectomy via the Fogarty catheterization. Patients in Group B underwent arterial thrombectomy, and the DSA was performed during the surgery.</a:t>
            </a:r>
            <a:endParaRPr sz="2000"/>
          </a:p>
          <a:p>
            <a:pPr indent="0" lvl="0" marL="457200" rtl="0" algn="l">
              <a:spcBef>
                <a:spcPts val="0"/>
              </a:spcBef>
              <a:spcAft>
                <a:spcPts val="0"/>
              </a:spcAft>
              <a:buNone/>
            </a:pPr>
            <a:r>
              <a:t/>
            </a:r>
            <a:endParaRPr sz="2000"/>
          </a:p>
          <a:p>
            <a:pPr indent="-355600" lvl="0" marL="457200" rtl="0" algn="l">
              <a:spcBef>
                <a:spcPts val="0"/>
              </a:spcBef>
              <a:spcAft>
                <a:spcPts val="0"/>
              </a:spcAft>
              <a:buSzPts val="2000"/>
              <a:buChar char="●"/>
            </a:pPr>
            <a:r>
              <a:rPr lang="en-GB" sz="2000"/>
              <a:t>The differences in the success rate of primary surgery, the second intervention rate, and the amputation/mortality rate within 30-days after surgery were compared</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20"/>
          <p:cNvSpPr txBox="1"/>
          <p:nvPr/>
        </p:nvSpPr>
        <p:spPr>
          <a:xfrm>
            <a:off x="0" y="246125"/>
            <a:ext cx="9047100" cy="466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t>Technique</a:t>
            </a:r>
            <a:r>
              <a:rPr lang="en-GB" sz="2400"/>
              <a:t> </a:t>
            </a:r>
            <a:endParaRPr sz="2400"/>
          </a:p>
          <a:p>
            <a:pPr indent="0" lvl="0" marL="0" rtl="0" algn="l">
              <a:spcBef>
                <a:spcPts val="0"/>
              </a:spcBef>
              <a:spcAft>
                <a:spcPts val="0"/>
              </a:spcAft>
              <a:buNone/>
            </a:pPr>
            <a:r>
              <a:rPr b="1" lang="en-GB" sz="2400"/>
              <a:t>Digital subtraction angiography(DSA)</a:t>
            </a:r>
            <a:endParaRPr sz="2400"/>
          </a:p>
          <a:p>
            <a:pPr indent="0" lvl="0" marL="0" rtl="0" algn="l">
              <a:spcBef>
                <a:spcPts val="0"/>
              </a:spcBef>
              <a:spcAft>
                <a:spcPts val="0"/>
              </a:spcAft>
              <a:buNone/>
            </a:pPr>
            <a:r>
              <a:t/>
            </a:r>
            <a:endParaRPr sz="2400"/>
          </a:p>
          <a:p>
            <a:pPr indent="-355600" lvl="0" marL="457200" rtl="0" algn="l">
              <a:spcBef>
                <a:spcPts val="0"/>
              </a:spcBef>
              <a:spcAft>
                <a:spcPts val="0"/>
              </a:spcAft>
              <a:buSzPts val="2000"/>
              <a:buChar char="●"/>
            </a:pPr>
            <a:r>
              <a:rPr lang="en-GB" sz="2000"/>
              <a:t>Digital Subtraction Angiography (DSA) is a fluoroscopic technique that uses complex X-Ray machines to provide clear images of the inner surface of the blood vessels, also called lumen. This technique provides clear picture of the arteries, veins, as well as the four chambers of the heart</a:t>
            </a:r>
            <a:endParaRPr sz="2000"/>
          </a:p>
          <a:p>
            <a:pPr indent="0" lvl="0" marL="457200" rtl="0" algn="l">
              <a:spcBef>
                <a:spcPts val="0"/>
              </a:spcBef>
              <a:spcAft>
                <a:spcPts val="0"/>
              </a:spcAft>
              <a:buNone/>
            </a:pPr>
            <a:r>
              <a:t/>
            </a:r>
            <a:endParaRPr sz="2000"/>
          </a:p>
          <a:p>
            <a:pPr indent="-355600" lvl="0" marL="457200" rtl="0" algn="l">
              <a:spcBef>
                <a:spcPts val="0"/>
              </a:spcBef>
              <a:spcAft>
                <a:spcPts val="0"/>
              </a:spcAft>
              <a:buSzPts val="2000"/>
              <a:buChar char="●"/>
            </a:pPr>
            <a:r>
              <a:rPr lang="en-GB" sz="2000"/>
              <a:t>The procedure is performed by using a catheter – a small, flexible, narrow tube – which is inserted into an artery in the leg and allowed to flow to up to the blood vessels in the target area. Then a contrasting medium (typically a high density clear liquid) is injected into the catheter, to allow for clear picture of the blood vessels in legs, heart or other organs</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1"/>
          <p:cNvSpPr txBox="1"/>
          <p:nvPr/>
        </p:nvSpPr>
        <p:spPr>
          <a:xfrm>
            <a:off x="354900" y="149125"/>
            <a:ext cx="8616600" cy="11082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Char char="●"/>
            </a:pPr>
            <a:r>
              <a:rPr lang="en-GB" sz="2000"/>
              <a:t>A picture is taken before(</a:t>
            </a:r>
            <a:r>
              <a:rPr b="1" lang="en-GB" sz="2000"/>
              <a:t>mask image</a:t>
            </a:r>
            <a:r>
              <a:rPr lang="en-GB" sz="2000"/>
              <a:t>) and after the contrast dye is injected; then the first image(mask image) is ‘subtracted’ from the second image – to highlight the blood vessels.</a:t>
            </a:r>
            <a:endParaRPr sz="2000"/>
          </a:p>
        </p:txBody>
      </p:sp>
      <p:pic>
        <p:nvPicPr>
          <p:cNvPr id="95" name="Google Shape;95;p21"/>
          <p:cNvPicPr preferRelativeResize="0"/>
          <p:nvPr/>
        </p:nvPicPr>
        <p:blipFill>
          <a:blip r:embed="rId3">
            <a:alphaModFix/>
          </a:blip>
          <a:stretch>
            <a:fillRect/>
          </a:stretch>
        </p:blipFill>
        <p:spPr>
          <a:xfrm>
            <a:off x="872300" y="1357300"/>
            <a:ext cx="7493550" cy="3633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