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77" r:id="rId7"/>
    <p:sldId id="260" r:id="rId8"/>
    <p:sldId id="263" r:id="rId9"/>
    <p:sldId id="267" r:id="rId10"/>
    <p:sldId id="268" r:id="rId11"/>
    <p:sldId id="265" r:id="rId12"/>
    <p:sldId id="264" r:id="rId13"/>
    <p:sldId id="269" r:id="rId14"/>
    <p:sldId id="279" r:id="rId15"/>
    <p:sldId id="273" r:id="rId16"/>
    <p:sldId id="271" r:id="rId17"/>
    <p:sldId id="272" r:id="rId18"/>
    <p:sldId id="270" r:id="rId19"/>
    <p:sldId id="274" r:id="rId20"/>
    <p:sldId id="275" r:id="rId21"/>
    <p:sldId id="276" r:id="rId22"/>
    <p:sldId id="266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4D821-A452-4617-818B-3E4C1DB621CC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44240-E9F0-48BC-A8FD-27462E2DA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07167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Forte" pitchFamily="66" charset="0"/>
              </a:rPr>
              <a:t>Clinicopathological</a:t>
            </a:r>
            <a:r>
              <a:rPr lang="en-US" dirty="0" smtClean="0">
                <a:latin typeface="Forte" pitchFamily="66" charset="0"/>
              </a:rPr>
              <a:t> characteristics of De </a:t>
            </a:r>
            <a:r>
              <a:rPr lang="en-US" dirty="0" err="1" smtClean="0">
                <a:latin typeface="Forte" pitchFamily="66" charset="0"/>
              </a:rPr>
              <a:t>Garengeot</a:t>
            </a:r>
            <a:r>
              <a:rPr lang="en-US" dirty="0" smtClean="0">
                <a:latin typeface="Forte" pitchFamily="66" charset="0"/>
              </a:rPr>
              <a:t> hernia – six case reports and literature review 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 smtClean="0"/>
              <a:t>Dr.Malathi.S.A</a:t>
            </a:r>
            <a:r>
              <a:rPr lang="en-US" dirty="0" smtClean="0"/>
              <a:t> 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 pg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Forte" pitchFamily="66" charset="0"/>
              </a:rPr>
              <a:t>Comparison with 45 cases of De </a:t>
            </a:r>
            <a:r>
              <a:rPr lang="en-US" sz="2400" dirty="0" err="1" smtClean="0">
                <a:latin typeface="Forte" pitchFamily="66" charset="0"/>
              </a:rPr>
              <a:t>Garengeot</a:t>
            </a:r>
            <a:r>
              <a:rPr lang="en-US" sz="2400" dirty="0" smtClean="0">
                <a:latin typeface="Forte" pitchFamily="66" charset="0"/>
              </a:rPr>
              <a:t> hernia reported in Japanese literature </a:t>
            </a:r>
            <a:endParaRPr lang="en-US" sz="2400" dirty="0">
              <a:latin typeface="Forte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1472" y="1142984"/>
          <a:ext cx="8229600" cy="5618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Parameters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Case report at</a:t>
                      </a:r>
                      <a:r>
                        <a:rPr lang="en-US" baseline="0" dirty="0" smtClean="0"/>
                        <a:t> Nagoya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 cases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baseline="0" dirty="0" err="1" smtClean="0"/>
                        <a:t>japanese</a:t>
                      </a:r>
                      <a:r>
                        <a:rPr lang="en-US" baseline="0" dirty="0" smtClean="0"/>
                        <a:t> literature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Median age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 yrs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 yrs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Male : female</a:t>
                      </a:r>
                      <a:r>
                        <a:rPr lang="en-US" baseline="0" dirty="0" smtClean="0"/>
                        <a:t> ratio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1:</a:t>
                      </a:r>
                      <a:r>
                        <a:rPr lang="en-US" baseline="0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7:38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BMI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Bowel obstruction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out of 6 cases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2 out of 45 cases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WBC count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9052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9.7(4.4 -20.09)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2.2 (0.4-6.5)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Preop</a:t>
                      </a:r>
                      <a:r>
                        <a:rPr lang="en-US" baseline="0" dirty="0" smtClean="0"/>
                        <a:t> diagnosis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1 out of 6 </a:t>
                      </a:r>
                      <a:r>
                        <a:rPr lang="en-US" baseline="0" dirty="0" smtClean="0"/>
                        <a:t>(16.6%)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 out of 45 </a:t>
                      </a:r>
                      <a:r>
                        <a:rPr lang="en-US" dirty="0" smtClean="0"/>
                        <a:t>(47%)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Surgery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timing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emergency (66.6%)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 emergency ( 88%)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Surgical procedure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vay</a:t>
                      </a:r>
                      <a:r>
                        <a:rPr lang="en-US" baseline="0" dirty="0" smtClean="0"/>
                        <a:t> – 4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Mesh plug – 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Mc </a:t>
                      </a:r>
                      <a:r>
                        <a:rPr lang="en-US" dirty="0" err="1" smtClean="0"/>
                        <a:t>vay</a:t>
                      </a:r>
                      <a:r>
                        <a:rPr lang="en-US" dirty="0" smtClean="0"/>
                        <a:t> – 43%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Mesh plug – 16%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Kugel</a:t>
                      </a:r>
                      <a:r>
                        <a:rPr lang="en-US" dirty="0" smtClean="0"/>
                        <a:t> patch – 9%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TEP</a:t>
                      </a:r>
                      <a:r>
                        <a:rPr lang="en-US" baseline="0" dirty="0" smtClean="0"/>
                        <a:t> / TAP – 2%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Moschowitz</a:t>
                      </a:r>
                      <a:r>
                        <a:rPr lang="en-US" baseline="0" dirty="0" smtClean="0"/>
                        <a:t> repair – 2%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Prolene</a:t>
                      </a:r>
                      <a:r>
                        <a:rPr lang="en-US" baseline="0" dirty="0" smtClean="0"/>
                        <a:t> hernia system – 7%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Forte" pitchFamily="66" charset="0"/>
              </a:rPr>
              <a:t>Comparison with 45 cases of De </a:t>
            </a:r>
            <a:r>
              <a:rPr lang="en-US" sz="3200" dirty="0" err="1" smtClean="0">
                <a:latin typeface="Forte" pitchFamily="66" charset="0"/>
              </a:rPr>
              <a:t>Garengeot</a:t>
            </a:r>
            <a:r>
              <a:rPr lang="en-US" sz="3200" dirty="0" smtClean="0">
                <a:latin typeface="Forte" pitchFamily="66" charset="0"/>
              </a:rPr>
              <a:t> hernia reported in Japanese literature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54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6143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 Case report at</a:t>
                      </a:r>
                      <a:r>
                        <a:rPr lang="en-US" baseline="0" dirty="0" smtClean="0"/>
                        <a:t> Nagoya 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45 cases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baseline="0" dirty="0" err="1" smtClean="0"/>
                        <a:t>japanese</a:t>
                      </a:r>
                      <a:r>
                        <a:rPr lang="en-US" baseline="0" dirty="0" smtClean="0"/>
                        <a:t> literature 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Intraop</a:t>
                      </a:r>
                      <a:r>
                        <a:rPr lang="en-US" baseline="0" dirty="0" smtClean="0"/>
                        <a:t> findings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Appendiceal</a:t>
                      </a:r>
                      <a:r>
                        <a:rPr lang="en-US" baseline="0" dirty="0" smtClean="0"/>
                        <a:t> abscess – 2cases ( 33%)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Perforation – 2 cases (33%)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Abscess</a:t>
                      </a:r>
                      <a:r>
                        <a:rPr lang="en-US" baseline="0" dirty="0" smtClean="0"/>
                        <a:t> – 10 cases( 22%)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Perforation – 4 cases ( 9%)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HPE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Gangrenous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appendictis</a:t>
                      </a:r>
                      <a:r>
                        <a:rPr lang="en-US" baseline="0" dirty="0" smtClean="0"/>
                        <a:t> – 3 cases (50%)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Gangrenous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appendictis</a:t>
                      </a:r>
                      <a:r>
                        <a:rPr lang="en-US" baseline="0" dirty="0" smtClean="0"/>
                        <a:t> – 20 cases ( 44%)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Postop</a:t>
                      </a:r>
                      <a:r>
                        <a:rPr lang="en-US" dirty="0" smtClean="0"/>
                        <a:t> complications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SSI</a:t>
                      </a:r>
                      <a:r>
                        <a:rPr lang="en-US" baseline="0" dirty="0" smtClean="0"/>
                        <a:t> – 1 Pt (16%)</a:t>
                      </a:r>
                    </a:p>
                    <a:p>
                      <a:r>
                        <a:rPr lang="en-US" baseline="0" dirty="0" smtClean="0"/>
                        <a:t>Sepsis -1pt (16%)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SSI – 6 pts</a:t>
                      </a:r>
                      <a:r>
                        <a:rPr lang="en-US" baseline="0" dirty="0" smtClean="0"/>
                        <a:t> ( 13%)</a:t>
                      </a:r>
                    </a:p>
                    <a:p>
                      <a:r>
                        <a:rPr lang="en-US" baseline="0" dirty="0" smtClean="0"/>
                        <a:t>Sepsis – 1 ( 2%)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Postop</a:t>
                      </a:r>
                      <a:r>
                        <a:rPr lang="en-US" dirty="0" smtClean="0"/>
                        <a:t> hospital stay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days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median – 9 days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 Narrow" pitchFamily="34" charset="0"/>
              </a:rPr>
              <a:t>OBSERVATIONS FROM THIS STUDY</a:t>
            </a:r>
            <a:endParaRPr lang="en-US" sz="4000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6 Cases out of 182 (3.3%) cases of femoral hernia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De </a:t>
            </a:r>
            <a:r>
              <a:rPr lang="en-US" sz="2800" dirty="0" err="1" smtClean="0"/>
              <a:t>Garengeots</a:t>
            </a:r>
            <a:r>
              <a:rPr lang="en-US" sz="2800" dirty="0" smtClean="0"/>
              <a:t> hernia  more common in elderly women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Precise </a:t>
            </a:r>
            <a:r>
              <a:rPr lang="en-US" sz="2800" dirty="0" err="1" smtClean="0"/>
              <a:t>Preop</a:t>
            </a:r>
            <a:r>
              <a:rPr lang="en-US" sz="2800" dirty="0" smtClean="0"/>
              <a:t> diagnosis was rare and elective surgery was performed </a:t>
            </a:r>
            <a:r>
              <a:rPr lang="en-US" sz="2800" dirty="0" err="1" smtClean="0"/>
              <a:t>occasionaly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1/3 pts had perforated appendicitis 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Mc </a:t>
            </a:r>
            <a:r>
              <a:rPr lang="en-US" sz="2800" dirty="0" err="1" smtClean="0"/>
              <a:t>Vay</a:t>
            </a:r>
            <a:r>
              <a:rPr lang="en-US" sz="2800" dirty="0" smtClean="0"/>
              <a:t> procedure was most commonly performed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Hospital stay prolonged due to complications like sepsis &amp; SSI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Mesh material not recommended in presence of abscess / perforation (  one – third pts had perforated </a:t>
            </a:r>
            <a:r>
              <a:rPr lang="en-US" sz="2800" dirty="0" err="1" smtClean="0"/>
              <a:t>appendictitis</a:t>
            </a:r>
            <a:r>
              <a:rPr lang="en-US" sz="28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/>
              <a:t>Postop</a:t>
            </a:r>
            <a:r>
              <a:rPr lang="en-US" sz="2800" dirty="0" smtClean="0"/>
              <a:t> complications like SSI &amp; Sepsis to be anticipated &amp; managed efficiently 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orte" pitchFamily="66" charset="0"/>
              </a:rPr>
              <a:t>Demerits of the study 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Preop</a:t>
            </a:r>
            <a:r>
              <a:rPr lang="en-US" sz="2800" dirty="0" smtClean="0"/>
              <a:t> diagnostic rate of De </a:t>
            </a:r>
            <a:r>
              <a:rPr lang="en-US" sz="2800" dirty="0" err="1" smtClean="0"/>
              <a:t>Garengeot</a:t>
            </a:r>
            <a:r>
              <a:rPr lang="en-US" sz="2800" dirty="0" smtClean="0"/>
              <a:t> hernia was insufficient </a:t>
            </a:r>
          </a:p>
          <a:p>
            <a:r>
              <a:rPr lang="en-US" sz="2800" dirty="0" smtClean="0"/>
              <a:t>Several clinical factors including body temperature , WBC count , CRP levels couldn’t be obtained due to prolonged study duration </a:t>
            </a:r>
          </a:p>
          <a:p>
            <a:r>
              <a:rPr lang="en-US" sz="2800" dirty="0" smtClean="0"/>
              <a:t>Bias as </a:t>
            </a:r>
            <a:r>
              <a:rPr lang="en-US" sz="2800" dirty="0" err="1" smtClean="0"/>
              <a:t>Multidetector</a:t>
            </a:r>
            <a:r>
              <a:rPr lang="en-US" sz="2800" dirty="0" smtClean="0"/>
              <a:t> CT was introduced in 2007 – 3 pts who were included in early study period did not undergo this investigation 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Forte" pitchFamily="66" charset="0"/>
              </a:rPr>
              <a:t>Metanalysis</a:t>
            </a:r>
            <a:r>
              <a:rPr lang="en-US" dirty="0" smtClean="0">
                <a:latin typeface="Forte" pitchFamily="66" charset="0"/>
              </a:rPr>
              <a:t> by Linder et al 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Published in hernia 2019 </a:t>
            </a:r>
          </a:p>
          <a:p>
            <a:r>
              <a:rPr lang="en-US" dirty="0" smtClean="0"/>
              <a:t>study period - 1981 – 2016 </a:t>
            </a:r>
          </a:p>
          <a:p>
            <a:r>
              <a:rPr lang="en-US" dirty="0" smtClean="0"/>
              <a:t>70 publications </a:t>
            </a:r>
          </a:p>
          <a:p>
            <a:r>
              <a:rPr lang="en-US" dirty="0" smtClean="0"/>
              <a:t>90 cases – 75 women + 15 men</a:t>
            </a:r>
          </a:p>
          <a:p>
            <a:r>
              <a:rPr lang="en-US" dirty="0" smtClean="0"/>
              <a:t>Ct was most accurate in 23 / 34 pts </a:t>
            </a:r>
          </a:p>
          <a:p>
            <a:r>
              <a:rPr lang="en-US" dirty="0" smtClean="0"/>
              <a:t>Appendicitis found in 76 pts</a:t>
            </a:r>
          </a:p>
          <a:p>
            <a:r>
              <a:rPr lang="en-US" dirty="0" err="1" smtClean="0"/>
              <a:t>Postop</a:t>
            </a:r>
            <a:r>
              <a:rPr lang="en-US" dirty="0" smtClean="0"/>
              <a:t> complications – 11%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orte" pitchFamily="66" charset="0"/>
              </a:rPr>
              <a:t>De </a:t>
            </a:r>
            <a:r>
              <a:rPr lang="en-US" dirty="0" err="1" smtClean="0">
                <a:latin typeface="Forte" pitchFamily="66" charset="0"/>
              </a:rPr>
              <a:t>Garengeots</a:t>
            </a:r>
            <a:r>
              <a:rPr lang="en-US" dirty="0" smtClean="0">
                <a:latin typeface="Forte" pitchFamily="66" charset="0"/>
              </a:rPr>
              <a:t> hernia 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condition where a femoral hernia contains the appendix </a:t>
            </a:r>
          </a:p>
          <a:p>
            <a:endParaRPr lang="en-US" sz="2800" dirty="0" smtClean="0"/>
          </a:p>
          <a:p>
            <a:r>
              <a:rPr lang="en-US" sz="2800" dirty="0" smtClean="0"/>
              <a:t>First described by </a:t>
            </a:r>
            <a:r>
              <a:rPr lang="en-US" sz="2000" i="1" u="sng" dirty="0" smtClean="0"/>
              <a:t>RENE JACQUES CROISSANT DE GARENGEOT </a:t>
            </a:r>
            <a:endParaRPr lang="en-US" sz="2000" i="1" u="sn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Forte" pitchFamily="66" charset="0"/>
              </a:rPr>
              <a:t>Hypothesis of De </a:t>
            </a:r>
            <a:r>
              <a:rPr lang="en-US" dirty="0" err="1" smtClean="0">
                <a:latin typeface="Forte" pitchFamily="66" charset="0"/>
              </a:rPr>
              <a:t>Garengeots</a:t>
            </a:r>
            <a:r>
              <a:rPr lang="en-US" dirty="0" smtClean="0">
                <a:latin typeface="Forte" pitchFamily="66" charset="0"/>
              </a:rPr>
              <a:t> </a:t>
            </a:r>
            <a:r>
              <a:rPr lang="en-US" dirty="0" err="1" smtClean="0">
                <a:latin typeface="Forte" pitchFamily="66" charset="0"/>
              </a:rPr>
              <a:t>henria</a:t>
            </a:r>
            <a:r>
              <a:rPr lang="en-US" dirty="0" smtClean="0">
                <a:latin typeface="Forte" pitchFamily="66" charset="0"/>
              </a:rPr>
              <a:t> 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Forward movement </a:t>
            </a:r>
            <a:r>
              <a:rPr lang="en-US" dirty="0" smtClean="0"/>
              <a:t>of </a:t>
            </a:r>
            <a:r>
              <a:rPr lang="en-US" dirty="0" smtClean="0"/>
              <a:t>appendix into the femoral canal , possibly due to :</a:t>
            </a:r>
          </a:p>
          <a:p>
            <a:pPr lvl="1"/>
            <a:r>
              <a:rPr lang="en-US" dirty="0" smtClean="0"/>
              <a:t>Mobile </a:t>
            </a:r>
            <a:r>
              <a:rPr lang="en-US" dirty="0" err="1" smtClean="0"/>
              <a:t>caecum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Giant </a:t>
            </a:r>
            <a:r>
              <a:rPr lang="en-US" dirty="0" err="1" smtClean="0"/>
              <a:t>caecum</a:t>
            </a:r>
            <a:r>
              <a:rPr lang="en-US" dirty="0" smtClean="0"/>
              <a:t> extending into pelvis </a:t>
            </a:r>
          </a:p>
          <a:p>
            <a:pPr lvl="1"/>
            <a:r>
              <a:rPr lang="en-US" dirty="0" smtClean="0"/>
              <a:t>Increased </a:t>
            </a:r>
            <a:r>
              <a:rPr lang="en-US" dirty="0" err="1" smtClean="0"/>
              <a:t>intraabdominal</a:t>
            </a:r>
            <a:r>
              <a:rPr lang="en-US" dirty="0" smtClean="0"/>
              <a:t> pressure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Forte" pitchFamily="66" charset="0"/>
              </a:rPr>
              <a:t>Reason for </a:t>
            </a:r>
            <a:r>
              <a:rPr lang="en-US" dirty="0" smtClean="0">
                <a:latin typeface="Forte" pitchFamily="66" charset="0"/>
              </a:rPr>
              <a:t>appendicitis in De </a:t>
            </a:r>
            <a:r>
              <a:rPr lang="en-US" dirty="0" err="1" smtClean="0">
                <a:latin typeface="Forte" pitchFamily="66" charset="0"/>
              </a:rPr>
              <a:t>Garenegot</a:t>
            </a:r>
            <a:r>
              <a:rPr lang="en-US" dirty="0" smtClean="0">
                <a:latin typeface="Forte" pitchFamily="66" charset="0"/>
              </a:rPr>
              <a:t> hernia 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Obstruction of </a:t>
            </a:r>
            <a:r>
              <a:rPr lang="en-US" dirty="0" err="1" smtClean="0"/>
              <a:t>appendiceal</a:t>
            </a:r>
            <a:r>
              <a:rPr lang="en-US" dirty="0" smtClean="0"/>
              <a:t> lumen </a:t>
            </a:r>
          </a:p>
          <a:p>
            <a:r>
              <a:rPr lang="en-US" dirty="0" smtClean="0"/>
              <a:t>Impaired blood circulation / venous congestion </a:t>
            </a:r>
          </a:p>
          <a:p>
            <a:r>
              <a:rPr lang="en-US" dirty="0" smtClean="0"/>
              <a:t>Bacterial overgrowth within the lumen – causing ischemic changes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Forte" pitchFamily="66" charset="0"/>
              </a:rPr>
              <a:t>Preop</a:t>
            </a:r>
            <a:r>
              <a:rPr lang="en-US" dirty="0" smtClean="0">
                <a:latin typeface="Forte" pitchFamily="66" charset="0"/>
              </a:rPr>
              <a:t> diagnosis </a:t>
            </a:r>
            <a:r>
              <a:rPr lang="en-US" dirty="0" smtClean="0">
                <a:latin typeface="Forte" pitchFamily="66" charset="0"/>
              </a:rPr>
              <a:t>of</a:t>
            </a:r>
            <a:br>
              <a:rPr lang="en-US" dirty="0" smtClean="0">
                <a:latin typeface="Forte" pitchFamily="66" charset="0"/>
              </a:rPr>
            </a:br>
            <a:r>
              <a:rPr lang="en-US" dirty="0" smtClean="0">
                <a:latin typeface="Forte" pitchFamily="66" charset="0"/>
              </a:rPr>
              <a:t> De </a:t>
            </a:r>
            <a:r>
              <a:rPr lang="en-US" dirty="0" err="1" smtClean="0">
                <a:latin typeface="Forte" pitchFamily="66" charset="0"/>
              </a:rPr>
              <a:t>Garengeots</a:t>
            </a:r>
            <a:r>
              <a:rPr lang="en-US" dirty="0" smtClean="0">
                <a:latin typeface="Forte" pitchFamily="66" charset="0"/>
              </a:rPr>
              <a:t> hernia </a:t>
            </a:r>
            <a:r>
              <a:rPr lang="en-US" dirty="0" smtClean="0">
                <a:latin typeface="Forte" pitchFamily="66" charset="0"/>
              </a:rPr>
              <a:t>in CT 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 tubular structure to should be identified on the ventral &amp; medial sides of the femoral vein </a:t>
            </a:r>
          </a:p>
          <a:p>
            <a:r>
              <a:rPr lang="en-US" dirty="0" smtClean="0"/>
              <a:t>The tubular structure should be continuous with the bowel ( </a:t>
            </a:r>
            <a:r>
              <a:rPr lang="en-US" dirty="0" err="1" smtClean="0"/>
              <a:t>caecum</a:t>
            </a:r>
            <a:r>
              <a:rPr lang="en-US" dirty="0" smtClean="0"/>
              <a:t> ) in the abdominal cavity </a:t>
            </a:r>
          </a:p>
          <a:p>
            <a:r>
              <a:rPr lang="en-US" dirty="0" smtClean="0"/>
              <a:t>The tubular structure should have a blind end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148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Garengeot</a:t>
                      </a:r>
                      <a:r>
                        <a:rPr lang="en-US" baseline="0" dirty="0" smtClean="0"/>
                        <a:t> hernia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Femoral hernia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Amyand</a:t>
                      </a:r>
                      <a:r>
                        <a:rPr lang="en-US" baseline="0" dirty="0" smtClean="0"/>
                        <a:t> hernia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Femoral</a:t>
                      </a:r>
                      <a:r>
                        <a:rPr lang="en-US" baseline="0" dirty="0" smtClean="0"/>
                        <a:t> canal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Femoral canal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 inguinal ring / posterior of inguinal</a:t>
                      </a:r>
                      <a:r>
                        <a:rPr lang="en-US" baseline="0" dirty="0" smtClean="0"/>
                        <a:t> canal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Appendix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Any organ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appendix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0.15 -5% of femoral hernia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&lt;10%</a:t>
                      </a:r>
                      <a:r>
                        <a:rPr lang="en-US" baseline="0" dirty="0" smtClean="0"/>
                        <a:t> of all groin </a:t>
                      </a:r>
                      <a:r>
                        <a:rPr lang="en-US" baseline="0" dirty="0" err="1" smtClean="0"/>
                        <a:t>henria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 of inguinal </a:t>
                      </a:r>
                      <a:r>
                        <a:rPr lang="en-US" dirty="0" err="1" smtClean="0"/>
                        <a:t>henria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80- 92.8% appendicitis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Elderly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Elderly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Neonates</a:t>
                      </a:r>
                      <a:r>
                        <a:rPr lang="en-US" baseline="0" dirty="0" smtClean="0"/>
                        <a:t> &amp; elderly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Female predominant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Female predominant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Male predominant </a:t>
                      </a:r>
                      <a:endParaRPr lang="en-US" dirty="0"/>
                    </a:p>
                  </a:txBody>
                  <a:tcPr/>
                </a:tc>
              </a:tr>
              <a:tr h="1249696">
                <a:tc>
                  <a:txBody>
                    <a:bodyPr/>
                    <a:lstStyle/>
                    <a:p>
                      <a:r>
                        <a:rPr lang="en-US" dirty="0" smtClean="0"/>
                        <a:t>Elevated WBC</a:t>
                      </a:r>
                      <a:r>
                        <a:rPr lang="en-US" baseline="0" dirty="0" smtClean="0"/>
                        <a:t> &amp; CRP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Not specific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WBC</a:t>
                      </a:r>
                      <a:r>
                        <a:rPr lang="en-US" baseline="0" dirty="0" smtClean="0"/>
                        <a:t> &amp; </a:t>
                      </a:r>
                      <a:r>
                        <a:rPr lang="en-US" baseline="0" dirty="0" err="1" smtClean="0"/>
                        <a:t>Crp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incocnsistently</a:t>
                      </a:r>
                      <a:r>
                        <a:rPr lang="en-US" baseline="0" dirty="0" smtClean="0"/>
                        <a:t> associated with appendicitis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orte" pitchFamily="66" charset="0"/>
              </a:rPr>
              <a:t>Study done at :</a:t>
            </a:r>
          </a:p>
          <a:p>
            <a:pPr lvl="1"/>
            <a:r>
              <a:rPr lang="en-US" dirty="0" smtClean="0"/>
              <a:t>Department of Gastro Intestinal surgery , </a:t>
            </a:r>
          </a:p>
          <a:p>
            <a:pPr lvl="2">
              <a:buNone/>
            </a:pPr>
            <a:r>
              <a:rPr lang="en-US" dirty="0" smtClean="0"/>
              <a:t>Japanese red cross Nagoya first hospital ,</a:t>
            </a:r>
          </a:p>
          <a:p>
            <a:pPr lvl="2">
              <a:buNone/>
            </a:pPr>
            <a:r>
              <a:rPr lang="en-US" dirty="0" smtClean="0"/>
              <a:t>Nagoya, </a:t>
            </a:r>
          </a:p>
          <a:p>
            <a:pPr lvl="2">
              <a:buNone/>
            </a:pPr>
            <a:r>
              <a:rPr lang="en-US" dirty="0" smtClean="0"/>
              <a:t>Japan. </a:t>
            </a:r>
          </a:p>
          <a:p>
            <a:pPr lvl="1"/>
            <a:endParaRPr lang="en-US" dirty="0" smtClean="0">
              <a:latin typeface="Forte" pitchFamily="66" charset="0"/>
            </a:endParaRPr>
          </a:p>
          <a:p>
            <a:r>
              <a:rPr lang="en-US" dirty="0" smtClean="0">
                <a:latin typeface="Forte" pitchFamily="66" charset="0"/>
              </a:rPr>
              <a:t>Authors :   </a:t>
            </a:r>
          </a:p>
          <a:p>
            <a:pPr lvl="1"/>
            <a:r>
              <a:rPr lang="en-US" sz="2400" dirty="0" err="1" smtClean="0"/>
              <a:t>Shigeaki</a:t>
            </a:r>
            <a:r>
              <a:rPr lang="en-US" sz="2400" dirty="0" smtClean="0"/>
              <a:t> </a:t>
            </a:r>
            <a:r>
              <a:rPr lang="en-US" sz="2400" dirty="0" err="1" smtClean="0"/>
              <a:t>Tsuruta</a:t>
            </a:r>
            <a:r>
              <a:rPr lang="en-US" sz="2400" dirty="0" smtClean="0"/>
              <a:t>, Hideo Miyake, </a:t>
            </a:r>
            <a:r>
              <a:rPr lang="en-US" sz="2400" dirty="0" err="1" smtClean="0"/>
              <a:t>Hidemasa</a:t>
            </a:r>
            <a:r>
              <a:rPr lang="en-US" sz="2400" dirty="0" smtClean="0"/>
              <a:t> Nagai, </a:t>
            </a:r>
            <a:r>
              <a:rPr lang="en-US" sz="2400" dirty="0" err="1" smtClean="0"/>
              <a:t>Yuichiro</a:t>
            </a:r>
            <a:r>
              <a:rPr lang="en-US" sz="2400" dirty="0" smtClean="0"/>
              <a:t> Yoshioka, </a:t>
            </a:r>
            <a:r>
              <a:rPr lang="en-US" sz="2400" dirty="0" err="1" smtClean="0"/>
              <a:t>Norihiro</a:t>
            </a:r>
            <a:r>
              <a:rPr lang="en-US" sz="2400" dirty="0" smtClean="0"/>
              <a:t> </a:t>
            </a:r>
            <a:r>
              <a:rPr lang="en-US" sz="2400" dirty="0" err="1" smtClean="0"/>
              <a:t>yuasa</a:t>
            </a:r>
            <a:r>
              <a:rPr lang="en-US" sz="2400" dirty="0" smtClean="0"/>
              <a:t>, Masahiko </a:t>
            </a:r>
            <a:r>
              <a:rPr lang="en-US" sz="2400" dirty="0" err="1" smtClean="0"/>
              <a:t>Fujino</a:t>
            </a:r>
            <a:r>
              <a:rPr lang="en-US" sz="2400" dirty="0" smtClean="0"/>
              <a:t> </a:t>
            </a:r>
          </a:p>
          <a:p>
            <a:pPr lvl="1"/>
            <a:endParaRPr lang="en-US" dirty="0" smtClean="0">
              <a:latin typeface="Forte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42911" y="2071678"/>
          <a:ext cx="7929618" cy="38662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43206"/>
                <a:gridCol w="2643206"/>
                <a:gridCol w="2643206"/>
              </a:tblGrid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Garengeot</a:t>
                      </a:r>
                      <a:r>
                        <a:rPr lang="en-US" baseline="0" dirty="0" smtClean="0"/>
                        <a:t> hernia 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Femoral hernia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Amyand</a:t>
                      </a:r>
                      <a:r>
                        <a:rPr lang="en-US" baseline="0" dirty="0" smtClean="0"/>
                        <a:t> hernia 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n-US" dirty="0" smtClean="0"/>
                        <a:t>A tubular structure 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On</a:t>
                      </a:r>
                      <a:r>
                        <a:rPr lang="en-US" baseline="0" dirty="0" smtClean="0"/>
                        <a:t> the ventral &amp; medial sides of the femoral vein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Continuous with the bowel in the abdominal cavity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With a blind end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Abdominal organs on the ventral &amp; </a:t>
                      </a:r>
                      <a:r>
                        <a:rPr lang="en-US" dirty="0" smtClean="0"/>
                        <a:t>medial </a:t>
                      </a:r>
                      <a:r>
                        <a:rPr lang="en-US" dirty="0" smtClean="0"/>
                        <a:t>sides of the femoral</a:t>
                      </a:r>
                      <a:r>
                        <a:rPr lang="en-US" baseline="0" dirty="0" smtClean="0"/>
                        <a:t> vein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tubular structure</a:t>
                      </a:r>
                      <a:r>
                        <a:rPr lang="en-US" baseline="0" dirty="0" smtClean="0"/>
                        <a:t> on the medial or lateral sides of the inferiors </a:t>
                      </a:r>
                      <a:r>
                        <a:rPr lang="en-US" baseline="0" dirty="0" err="1" smtClean="0"/>
                        <a:t>epigatsric</a:t>
                      </a:r>
                      <a:r>
                        <a:rPr lang="en-US" baseline="0" dirty="0" smtClean="0"/>
                        <a:t> vessels within the inguinal canal </a:t>
                      </a:r>
                      <a:endParaRPr lang="en-US" dirty="0" smtClean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n-US" dirty="0" smtClean="0"/>
                        <a:t>Emergency</a:t>
                      </a:r>
                      <a:r>
                        <a:rPr lang="en-US" baseline="0" dirty="0" smtClean="0"/>
                        <a:t> surgery often required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Emergency surgery often</a:t>
                      </a:r>
                      <a:r>
                        <a:rPr lang="en-US" baseline="0" dirty="0" smtClean="0"/>
                        <a:t> required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Indicated if the appendicitis</a:t>
                      </a:r>
                      <a:r>
                        <a:rPr lang="en-US" baseline="0" dirty="0" smtClean="0"/>
                        <a:t> is preoperatively diagnosed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orte" pitchFamily="66" charset="0"/>
              </a:rPr>
              <a:t>Named hernias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u="sng" dirty="0" smtClean="0"/>
              <a:t>Richter’s hernia – </a:t>
            </a:r>
          </a:p>
          <a:p>
            <a:pPr lvl="1"/>
            <a:r>
              <a:rPr lang="en-US" dirty="0" smtClean="0"/>
              <a:t>Named after </a:t>
            </a:r>
            <a:r>
              <a:rPr lang="en-US" i="1" dirty="0" smtClean="0"/>
              <a:t>AUGUST RICHTER </a:t>
            </a:r>
          </a:p>
          <a:p>
            <a:pPr lvl="1"/>
            <a:r>
              <a:rPr lang="en-US" dirty="0" smtClean="0"/>
              <a:t>Only a part of bowel circumference is incarcerated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b="1" u="sng" dirty="0" smtClean="0"/>
              <a:t>Littre’s hernia –</a:t>
            </a:r>
          </a:p>
          <a:p>
            <a:pPr lvl="1"/>
            <a:r>
              <a:rPr lang="en-US" dirty="0" smtClean="0"/>
              <a:t>Named after </a:t>
            </a:r>
            <a:r>
              <a:rPr lang="en-US" i="1" dirty="0" smtClean="0"/>
              <a:t>ALEXIS DE LITTRE </a:t>
            </a:r>
          </a:p>
          <a:p>
            <a:pPr lvl="1"/>
            <a:r>
              <a:rPr lang="en-US" dirty="0" err="1" smtClean="0"/>
              <a:t>Herniation</a:t>
            </a:r>
            <a:r>
              <a:rPr lang="en-US" dirty="0" smtClean="0"/>
              <a:t> of </a:t>
            </a:r>
            <a:r>
              <a:rPr lang="en-US" dirty="0" err="1" smtClean="0"/>
              <a:t>Meckel’s</a:t>
            </a:r>
            <a:r>
              <a:rPr lang="en-US" dirty="0" smtClean="0"/>
              <a:t> </a:t>
            </a:r>
            <a:r>
              <a:rPr lang="en-US" dirty="0" err="1" smtClean="0"/>
              <a:t>diverticulum</a:t>
            </a:r>
            <a:r>
              <a:rPr lang="en-US" dirty="0" smtClean="0"/>
              <a:t> – can be inguinal/ femoral/umbilical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b="1" u="sng" dirty="0" err="1" smtClean="0"/>
              <a:t>Amyand</a:t>
            </a:r>
            <a:r>
              <a:rPr lang="en-US" b="1" u="sng" dirty="0" smtClean="0"/>
              <a:t> hernia –</a:t>
            </a:r>
          </a:p>
          <a:p>
            <a:pPr lvl="1"/>
            <a:r>
              <a:rPr lang="en-US" dirty="0" smtClean="0"/>
              <a:t>Named after </a:t>
            </a:r>
            <a:r>
              <a:rPr lang="en-US" i="1" dirty="0" smtClean="0"/>
              <a:t>CLAUDIUS AMYAND </a:t>
            </a:r>
          </a:p>
          <a:p>
            <a:pPr lvl="1"/>
            <a:r>
              <a:rPr lang="en-US" dirty="0" smtClean="0"/>
              <a:t>Appendix within an inguinal canal 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Garengeot</a:t>
            </a:r>
            <a:r>
              <a:rPr lang="en-US" dirty="0" smtClean="0"/>
              <a:t> hernia </a:t>
            </a:r>
            <a:r>
              <a:rPr lang="en-US" dirty="0" smtClean="0"/>
              <a:t>must be suspected in any pts with painful groin mass with elevated WBC count &amp; CRP leve</a:t>
            </a:r>
            <a:r>
              <a:rPr lang="en-US" dirty="0" smtClean="0"/>
              <a:t>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Ct images must be carefully interpreted for </a:t>
            </a:r>
            <a:r>
              <a:rPr lang="en-US" dirty="0" err="1" smtClean="0"/>
              <a:t>preop</a:t>
            </a:r>
            <a:r>
              <a:rPr lang="en-US" dirty="0" smtClean="0"/>
              <a:t> diagnosis of De </a:t>
            </a:r>
            <a:r>
              <a:rPr lang="en-US" dirty="0" err="1" smtClean="0"/>
              <a:t>Garengeot</a:t>
            </a:r>
            <a:r>
              <a:rPr lang="en-US" dirty="0" smtClean="0"/>
              <a:t> hernia </a:t>
            </a:r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smtClean="0">
                <a:latin typeface="Forte" pitchFamily="66" charset="0"/>
              </a:rPr>
              <a:t>Thank you </a:t>
            </a:r>
            <a:endParaRPr lang="en-US" cap="none" dirty="0">
              <a:latin typeface="Forte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orte" pitchFamily="66" charset="0"/>
              </a:rPr>
              <a:t>Background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 smtClean="0"/>
              <a:t>De </a:t>
            </a:r>
            <a:r>
              <a:rPr lang="en-US" sz="2800" dirty="0" err="1" smtClean="0"/>
              <a:t>Garengeot</a:t>
            </a:r>
            <a:r>
              <a:rPr lang="en-US" sz="2800" dirty="0" smtClean="0"/>
              <a:t> hernia wherein the appendix is present within a femoral hernia, is a rare disease , therefore the </a:t>
            </a:r>
            <a:r>
              <a:rPr lang="en-US" sz="2800" dirty="0" err="1" smtClean="0"/>
              <a:t>clinicopathological</a:t>
            </a:r>
            <a:r>
              <a:rPr lang="en-US" sz="2800" dirty="0" smtClean="0"/>
              <a:t> features remain to be clarified .</a:t>
            </a:r>
          </a:p>
          <a:p>
            <a:pPr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orte" pitchFamily="66" charset="0"/>
              </a:rPr>
              <a:t>Aim of the study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study aimed to reveal the </a:t>
            </a:r>
            <a:r>
              <a:rPr lang="en-US" dirty="0" err="1" smtClean="0"/>
              <a:t>clinicopathological</a:t>
            </a:r>
            <a:r>
              <a:rPr lang="en-US" dirty="0" smtClean="0"/>
              <a:t> characteristics of De </a:t>
            </a:r>
            <a:r>
              <a:rPr lang="en-US" dirty="0" err="1" smtClean="0"/>
              <a:t>Garengeot</a:t>
            </a:r>
            <a:r>
              <a:rPr lang="en-US" dirty="0" smtClean="0"/>
              <a:t> </a:t>
            </a:r>
            <a:r>
              <a:rPr lang="en-US" dirty="0" err="1" smtClean="0"/>
              <a:t>henia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Forte" pitchFamily="66" charset="0"/>
              </a:rPr>
              <a:t>Study period :</a:t>
            </a:r>
          </a:p>
          <a:p>
            <a:pPr lvl="1"/>
            <a:r>
              <a:rPr lang="en-US" dirty="0" smtClean="0"/>
              <a:t>January 1999 to </a:t>
            </a:r>
            <a:r>
              <a:rPr lang="en-US" dirty="0"/>
              <a:t>D</a:t>
            </a:r>
            <a:r>
              <a:rPr lang="en-US" dirty="0" smtClean="0"/>
              <a:t>ecember 2018</a:t>
            </a:r>
          </a:p>
          <a:p>
            <a:r>
              <a:rPr lang="en-US" dirty="0" smtClean="0">
                <a:latin typeface="Forte" pitchFamily="66" charset="0"/>
              </a:rPr>
              <a:t>Study </a:t>
            </a:r>
            <a:r>
              <a:rPr lang="en-US" dirty="0" smtClean="0">
                <a:latin typeface="Forte" pitchFamily="66" charset="0"/>
              </a:rPr>
              <a:t>design :</a:t>
            </a:r>
          </a:p>
          <a:p>
            <a:pPr lvl="1"/>
            <a:r>
              <a:rPr lang="en-US" dirty="0" smtClean="0"/>
              <a:t>Prospective study of hernia database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Forte" pitchFamily="66" charset="0"/>
              </a:rPr>
              <a:t>Number of cases studied :</a:t>
            </a:r>
          </a:p>
          <a:p>
            <a:pPr lvl="1"/>
            <a:r>
              <a:rPr lang="en-US" dirty="0" smtClean="0"/>
              <a:t>182 cases of femoral hernia </a:t>
            </a:r>
          </a:p>
          <a:p>
            <a:pPr lvl="1"/>
            <a:r>
              <a:rPr lang="en-US" dirty="0" smtClean="0"/>
              <a:t>Six cases of De </a:t>
            </a:r>
            <a:r>
              <a:rPr lang="en-US" dirty="0" err="1" smtClean="0"/>
              <a:t>Garengeot</a:t>
            </a:r>
            <a:r>
              <a:rPr lang="en-US" dirty="0" smtClean="0"/>
              <a:t> hernia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orte" pitchFamily="66" charset="0"/>
              </a:rPr>
              <a:t>Study methods 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Prospective hernia database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6  De </a:t>
            </a:r>
            <a:r>
              <a:rPr lang="en-US" sz="2800" dirty="0" err="1"/>
              <a:t>G</a:t>
            </a:r>
            <a:r>
              <a:rPr lang="en-US" sz="2800" dirty="0" err="1" smtClean="0"/>
              <a:t>arengeot</a:t>
            </a:r>
            <a:r>
              <a:rPr lang="en-US" sz="2800" dirty="0" smtClean="0"/>
              <a:t> hernia cases out of 182 cases of femoral hernia ( 3.2%)  - during a 20 year period</a:t>
            </a:r>
          </a:p>
          <a:p>
            <a:r>
              <a:rPr lang="en-US" sz="2800" dirty="0" smtClean="0"/>
              <a:t>Continuous variables – expressed as mean +_SD / median </a:t>
            </a:r>
          </a:p>
          <a:p>
            <a:r>
              <a:rPr lang="en-US" sz="2800" dirty="0" smtClean="0"/>
              <a:t>Normality was assessed by Shapiro – </a:t>
            </a:r>
            <a:r>
              <a:rPr lang="en-US" sz="2800" dirty="0" err="1" smtClean="0"/>
              <a:t>Wilk</a:t>
            </a:r>
            <a:r>
              <a:rPr lang="en-US" sz="2800" dirty="0" smtClean="0"/>
              <a:t> test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dirty="0" smtClean="0"/>
              <a:t>ESULTS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28596" y="2071678"/>
          <a:ext cx="8229600" cy="3510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Factors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Interpretation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Median age – 78 yrs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Sex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patients – women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BMI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20.1 kg/m2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Body temperature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38.0  ̊c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WBC count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CRP levels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9.7 mg/dl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Preop</a:t>
                      </a:r>
                      <a:r>
                        <a:rPr lang="en-US" baseline="0" dirty="0" smtClean="0"/>
                        <a:t> CT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Femoral</a:t>
                      </a:r>
                      <a:r>
                        <a:rPr lang="en-US" baseline="0" dirty="0" smtClean="0"/>
                        <a:t> hernia – 3,</a:t>
                      </a:r>
                    </a:p>
                    <a:p>
                      <a:r>
                        <a:rPr lang="en-US" baseline="0" dirty="0" smtClean="0"/>
                        <a:t>Inguinal hernia – 2</a:t>
                      </a:r>
                    </a:p>
                    <a:p>
                      <a:r>
                        <a:rPr lang="en-US" baseline="0" dirty="0" smtClean="0"/>
                        <a:t>De </a:t>
                      </a:r>
                      <a:r>
                        <a:rPr lang="en-US" baseline="0" dirty="0" err="1" smtClean="0"/>
                        <a:t>Garengeot</a:t>
                      </a:r>
                      <a:r>
                        <a:rPr lang="en-US" baseline="0" dirty="0" smtClean="0"/>
                        <a:t> hernia -1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76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Parameters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Interpretation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Timing</a:t>
                      </a:r>
                      <a:r>
                        <a:rPr lang="en-US" baseline="0" dirty="0" smtClean="0"/>
                        <a:t> of surgery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Emergency –</a:t>
                      </a:r>
                      <a:r>
                        <a:rPr lang="en-US" baseline="0" dirty="0" smtClean="0"/>
                        <a:t> 4 pts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Elective ( within 24hrs) – 2 pts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Surgical approach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Inguinal in all cases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Additional abdominal incision in 2 pts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Surgical procedure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McVay</a:t>
                      </a:r>
                      <a:r>
                        <a:rPr lang="en-US" baseline="0" dirty="0" smtClean="0"/>
                        <a:t> method – 5 pts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Mesh plug – 1 pt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Intra op </a:t>
                      </a:r>
                      <a:r>
                        <a:rPr lang="en-US" dirty="0" smtClean="0"/>
                        <a:t>findings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Abscess in hernia sac – 2 pts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HPE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Gangrenous</a:t>
                      </a:r>
                      <a:r>
                        <a:rPr lang="en-US" baseline="0" dirty="0" smtClean="0"/>
                        <a:t> appendicitis – 3 pts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Perforated appendicitis – 2 pts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Appendiceal</a:t>
                      </a:r>
                      <a:r>
                        <a:rPr lang="en-US" baseline="0" dirty="0" smtClean="0"/>
                        <a:t> ischemia – 1 pt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1077</Words>
  <Application>Microsoft Office PowerPoint</Application>
  <PresentationFormat>On-screen Show (4:3)</PresentationFormat>
  <Paragraphs>217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Clinicopathological characteristics of De Garengeot hernia – six case reports and literature review </vt:lpstr>
      <vt:lpstr>Slide 2</vt:lpstr>
      <vt:lpstr>Background</vt:lpstr>
      <vt:lpstr>Aim of the study </vt:lpstr>
      <vt:lpstr>Slide 5</vt:lpstr>
      <vt:lpstr>Slide 6</vt:lpstr>
      <vt:lpstr>Study methods </vt:lpstr>
      <vt:lpstr>RESULTS</vt:lpstr>
      <vt:lpstr>Slide 9</vt:lpstr>
      <vt:lpstr>Comparison with 45 cases of De Garengeot hernia reported in Japanese literature </vt:lpstr>
      <vt:lpstr>Comparison with 45 cases of De Garengeot hernia reported in Japanese literature </vt:lpstr>
      <vt:lpstr>OBSERVATIONS FROM THIS STUDY</vt:lpstr>
      <vt:lpstr>Demerits of the study </vt:lpstr>
      <vt:lpstr>Metanalysis by Linder et al </vt:lpstr>
      <vt:lpstr>De Garengeots hernia </vt:lpstr>
      <vt:lpstr>Hypothesis of De Garengeots henria </vt:lpstr>
      <vt:lpstr>Reason for appendicitis in De Garenegot hernia </vt:lpstr>
      <vt:lpstr>Preop diagnosis of  De Garengeots hernia in CT </vt:lpstr>
      <vt:lpstr>Slide 19</vt:lpstr>
      <vt:lpstr>Slide 20</vt:lpstr>
      <vt:lpstr>Named hernias</vt:lpstr>
      <vt:lpstr>Conclusion</vt:lpstr>
      <vt:lpstr>Thank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Clinicopathological characteristics of De Garengeot hernia – six case reports and literature review</dc:title>
  <dc:creator>windows</dc:creator>
  <cp:lastModifiedBy>windows</cp:lastModifiedBy>
  <cp:revision>39</cp:revision>
  <dcterms:created xsi:type="dcterms:W3CDTF">2022-03-03T15:00:14Z</dcterms:created>
  <dcterms:modified xsi:type="dcterms:W3CDTF">2022-03-06T19:05:54Z</dcterms:modified>
</cp:coreProperties>
</file>