
<file path=[Content_Types].xml><?xml version="1.0" encoding="utf-8"?>
<Types xmlns="http://schemas.openxmlformats.org/package/2006/content-types">
  <Default ContentType="video/mp4" Extension="mp4"/>
  <Default ContentType="application/xml" Extension="xml"/>
  <Default ContentType="image/png" Extension="png"/>
  <Default ContentType="application/vnd.openxmlformats-package.relationships+xml" Extension="rels"/>
  <Default ContentType="image/x-emf" Extension="emf"/>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2.xml"/>
  <Override ContentType="application/vnd.openxmlformats-officedocument.theme+xml" PartName="/ppt/theme/theme1.xml"/>
  <Override ContentType="application/vnd.openxmlformats-officedocument.theme+xml" PartName="/ppt/theme/theme2.xml"/>
  <Override ContentType="application/vnd.openxmlformats-officedocument.presentationml.tags+xml" PartName="/ppt/tags/tag2.xml"/>
  <Override ContentType="application/vnd.openxmlformats-officedocument.presentationml.viewProps+xml" PartName="/ppt/viewProps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custDataLst>
    <p:tags r:id="rId27"/>
  </p:custDataLst>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83">
          <p15:clr>
            <a:srgbClr val="A4A3A4"/>
          </p15:clr>
        </p15:guide>
        <p15:guide id="2" pos="3840">
          <p15:clr>
            <a:srgbClr val="A4A3A4"/>
          </p15:clr>
        </p15:guide>
      </p15:sldGuideLst>
    </p:ext>
  </p:extLst>
</p:presentation>
</file>

<file path=ppt/presProps2.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2.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2.xml"/><Relationship Id="rId3" Type="http://schemas.openxmlformats.org/officeDocument/2006/relationships/presProps" Target="presProps2.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7" Type="http://schemas.openxmlformats.org/officeDocument/2006/relationships/tags" Target="tags/tag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0.xml"/><Relationship Id="rId8" Type="http://schemas.openxmlformats.org/officeDocument/2006/relationships/slide" Target="slides/slide2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 name="Shape 14"/>
        <p:cNvGrpSpPr/>
        <p:nvPr/>
      </p:nvGrpSpPr>
      <p:grpSpPr>
        <a:xfrm>
          <a:off x="0" y="0"/>
          <a:ext cx="0" cy="0"/>
          <a:chOff x="0" y="0"/>
          <a:chExt cx="0" cy="0"/>
        </a:xfrm>
      </p:grpSpPr>
      <p:sp>
        <p:nvSpPr>
          <p:cNvPr id="15" name="Google Shape;15;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 name="Google Shape;1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 name="Shape 17"/>
        <p:cNvGrpSpPr/>
        <p:nvPr/>
      </p:nvGrpSpPr>
      <p:grpSpPr>
        <a:xfrm>
          <a:off x="0" y="0"/>
          <a:ext cx="0" cy="0"/>
          <a:chOff x="0" y="0"/>
          <a:chExt cx="0" cy="0"/>
        </a:xfrm>
      </p:grpSpPr>
      <p:sp>
        <p:nvSpPr>
          <p:cNvPr id="18" name="Google Shape;18;g3d0207330f4e2e45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 name="Google Shape;19;g3d0207330f4e2e45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g3d0207330f4e2e45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 name="Google Shape;24;g3d0207330f4e2e45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F27E-5902-BC7E-BB27-D7AE458F24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E324F53-8E6E-5EE2-5085-729B102A77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5D604C0-7A39-EDE9-C4C8-C497AE87D6BF}"/>
              </a:ext>
            </a:extLst>
          </p:cNvPr>
          <p:cNvSpPr>
            <a:spLocks noGrp="1"/>
          </p:cNvSpPr>
          <p:nvPr>
            <p:ph type="dt" sz="half" idx="10"/>
          </p:nvPr>
        </p:nvSpPr>
        <p:spPr/>
        <p:txBody>
          <a:bodyPr/>
          <a:lstStyle/>
          <a:p>
            <a:fld id="{D32A2E3C-6230-45DB-ABE7-0732AEF9A614}" type="datetimeFigureOut">
              <a:rPr lang="en-IN" smtClean="0"/>
              <a:t>10-06-2022</a:t>
            </a:fld>
            <a:endParaRPr lang="en-IN"/>
          </a:p>
        </p:txBody>
      </p:sp>
      <p:sp>
        <p:nvSpPr>
          <p:cNvPr id="5" name="Footer Placeholder 4">
            <a:extLst>
              <a:ext uri="{FF2B5EF4-FFF2-40B4-BE49-F238E27FC236}">
                <a16:creationId xmlns:a16="http://schemas.microsoft.com/office/drawing/2014/main" id="{72DB0DBC-660D-2292-4A97-08F8081D219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962945F-ED44-B04A-091A-D2729F35B2E1}"/>
              </a:ext>
            </a:extLst>
          </p:cNvPr>
          <p:cNvSpPr>
            <a:spLocks noGrp="1"/>
          </p:cNvSpPr>
          <p:nvPr>
            <p:ph type="sldNum" sz="quarter" idx="12"/>
          </p:nvPr>
        </p:nvSpPr>
        <p:spPr/>
        <p:txBody>
          <a:bodyPr/>
          <a:lstStyle/>
          <a:p>
            <a:fld id="{597FC198-7074-413B-B0DB-5951FFFC0C38}" type="slidenum">
              <a:rPr lang="en-IN" smtClean="0"/>
              <a:t>‹#›</a:t>
            </a:fld>
            <a:endParaRPr lang="en-IN"/>
          </a:p>
        </p:txBody>
      </p:sp>
    </p:spTree>
    <p:extLst>
      <p:ext uri="{BB962C8B-B14F-4D97-AF65-F5344CB8AC3E}">
        <p14:creationId xmlns:p14="http://schemas.microsoft.com/office/powerpoint/2010/main" val="1246836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4542-8DFE-3D5C-E046-89E2C7064A8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FBCAA54-52C0-BD2A-2314-D819DEA2CC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082DDB6-C1BF-CFCA-1672-01F82E772DA1}"/>
              </a:ext>
            </a:extLst>
          </p:cNvPr>
          <p:cNvSpPr>
            <a:spLocks noGrp="1"/>
          </p:cNvSpPr>
          <p:nvPr>
            <p:ph type="dt" sz="half" idx="10"/>
          </p:nvPr>
        </p:nvSpPr>
        <p:spPr/>
        <p:txBody>
          <a:bodyPr/>
          <a:lstStyle/>
          <a:p>
            <a:fld id="{D32A2E3C-6230-45DB-ABE7-0732AEF9A614}" type="datetimeFigureOut">
              <a:rPr lang="en-IN" smtClean="0"/>
              <a:t>10-06-2022</a:t>
            </a:fld>
            <a:endParaRPr lang="en-IN"/>
          </a:p>
        </p:txBody>
      </p:sp>
      <p:sp>
        <p:nvSpPr>
          <p:cNvPr id="5" name="Footer Placeholder 4">
            <a:extLst>
              <a:ext uri="{FF2B5EF4-FFF2-40B4-BE49-F238E27FC236}">
                <a16:creationId xmlns:a16="http://schemas.microsoft.com/office/drawing/2014/main" id="{C208CB8E-98E4-0148-4A5D-0190F9361AA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666B042-2FFC-87BE-AC98-D67A9E75E3AF}"/>
              </a:ext>
            </a:extLst>
          </p:cNvPr>
          <p:cNvSpPr>
            <a:spLocks noGrp="1"/>
          </p:cNvSpPr>
          <p:nvPr>
            <p:ph type="sldNum" sz="quarter" idx="12"/>
          </p:nvPr>
        </p:nvSpPr>
        <p:spPr/>
        <p:txBody>
          <a:bodyPr/>
          <a:lstStyle/>
          <a:p>
            <a:fld id="{597FC198-7074-413B-B0DB-5951FFFC0C38}" type="slidenum">
              <a:rPr lang="en-IN" smtClean="0"/>
              <a:t>‹#›</a:t>
            </a:fld>
            <a:endParaRPr lang="en-IN"/>
          </a:p>
        </p:txBody>
      </p:sp>
    </p:spTree>
    <p:extLst>
      <p:ext uri="{BB962C8B-B14F-4D97-AF65-F5344CB8AC3E}">
        <p14:creationId xmlns:p14="http://schemas.microsoft.com/office/powerpoint/2010/main" val="4165321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5E3D88-24DC-21FB-6CAB-B7FFE2E661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63C443C-5CD5-1425-C705-2704890D05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987AC1-1658-1F68-0C3C-FC4359C38308}"/>
              </a:ext>
            </a:extLst>
          </p:cNvPr>
          <p:cNvSpPr>
            <a:spLocks noGrp="1"/>
          </p:cNvSpPr>
          <p:nvPr>
            <p:ph type="dt" sz="half" idx="10"/>
          </p:nvPr>
        </p:nvSpPr>
        <p:spPr/>
        <p:txBody>
          <a:bodyPr/>
          <a:lstStyle/>
          <a:p>
            <a:fld id="{D32A2E3C-6230-45DB-ABE7-0732AEF9A614}" type="datetimeFigureOut">
              <a:rPr lang="en-IN" smtClean="0"/>
              <a:t>10-06-2022</a:t>
            </a:fld>
            <a:endParaRPr lang="en-IN"/>
          </a:p>
        </p:txBody>
      </p:sp>
      <p:sp>
        <p:nvSpPr>
          <p:cNvPr id="5" name="Footer Placeholder 4">
            <a:extLst>
              <a:ext uri="{FF2B5EF4-FFF2-40B4-BE49-F238E27FC236}">
                <a16:creationId xmlns:a16="http://schemas.microsoft.com/office/drawing/2014/main" id="{0E5F5E7D-AE33-8A83-A11D-825550DE704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A6C2A67-7779-202B-3DF6-7AED9CA0B457}"/>
              </a:ext>
            </a:extLst>
          </p:cNvPr>
          <p:cNvSpPr>
            <a:spLocks noGrp="1"/>
          </p:cNvSpPr>
          <p:nvPr>
            <p:ph type="sldNum" sz="quarter" idx="12"/>
          </p:nvPr>
        </p:nvSpPr>
        <p:spPr/>
        <p:txBody>
          <a:bodyPr/>
          <a:lstStyle/>
          <a:p>
            <a:fld id="{597FC198-7074-413B-B0DB-5951FFFC0C38}" type="slidenum">
              <a:rPr lang="en-IN" smtClean="0"/>
              <a:t>‹#›</a:t>
            </a:fld>
            <a:endParaRPr lang="en-IN"/>
          </a:p>
        </p:txBody>
      </p:sp>
    </p:spTree>
    <p:extLst>
      <p:ext uri="{BB962C8B-B14F-4D97-AF65-F5344CB8AC3E}">
        <p14:creationId xmlns:p14="http://schemas.microsoft.com/office/powerpoint/2010/main" val="427115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3E465-43E6-7E92-5C8E-A0441BAE653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FFDBD37-4EC9-60AA-FF2B-2DE6E7CF5A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2FB3AD7-2A4E-29E9-8906-25562D31A508}"/>
              </a:ext>
            </a:extLst>
          </p:cNvPr>
          <p:cNvSpPr>
            <a:spLocks noGrp="1"/>
          </p:cNvSpPr>
          <p:nvPr>
            <p:ph type="dt" sz="half" idx="10"/>
          </p:nvPr>
        </p:nvSpPr>
        <p:spPr/>
        <p:txBody>
          <a:bodyPr/>
          <a:lstStyle/>
          <a:p>
            <a:fld id="{D32A2E3C-6230-45DB-ABE7-0732AEF9A614}" type="datetimeFigureOut">
              <a:rPr lang="en-IN" smtClean="0"/>
              <a:t>10-06-2022</a:t>
            </a:fld>
            <a:endParaRPr lang="en-IN"/>
          </a:p>
        </p:txBody>
      </p:sp>
      <p:sp>
        <p:nvSpPr>
          <p:cNvPr id="5" name="Footer Placeholder 4">
            <a:extLst>
              <a:ext uri="{FF2B5EF4-FFF2-40B4-BE49-F238E27FC236}">
                <a16:creationId xmlns:a16="http://schemas.microsoft.com/office/drawing/2014/main" id="{E7DE35CB-EF14-5380-9C19-714A15BC172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CE4DD23-62D6-BF30-623C-FF6BE77C0662}"/>
              </a:ext>
            </a:extLst>
          </p:cNvPr>
          <p:cNvSpPr>
            <a:spLocks noGrp="1"/>
          </p:cNvSpPr>
          <p:nvPr>
            <p:ph type="sldNum" sz="quarter" idx="12"/>
          </p:nvPr>
        </p:nvSpPr>
        <p:spPr/>
        <p:txBody>
          <a:bodyPr/>
          <a:lstStyle/>
          <a:p>
            <a:fld id="{597FC198-7074-413B-B0DB-5951FFFC0C38}" type="slidenum">
              <a:rPr lang="en-IN" smtClean="0"/>
              <a:t>‹#›</a:t>
            </a:fld>
            <a:endParaRPr lang="en-IN"/>
          </a:p>
        </p:txBody>
      </p:sp>
    </p:spTree>
    <p:extLst>
      <p:ext uri="{BB962C8B-B14F-4D97-AF65-F5344CB8AC3E}">
        <p14:creationId xmlns:p14="http://schemas.microsoft.com/office/powerpoint/2010/main" val="1974773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00717-5CA6-3F02-E521-6532BC7EA8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0C76BBC-1321-4EC1-8428-C71DD2F5CD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0F00E6-7D52-4C8D-79CE-4604FD21EF01}"/>
              </a:ext>
            </a:extLst>
          </p:cNvPr>
          <p:cNvSpPr>
            <a:spLocks noGrp="1"/>
          </p:cNvSpPr>
          <p:nvPr>
            <p:ph type="dt" sz="half" idx="10"/>
          </p:nvPr>
        </p:nvSpPr>
        <p:spPr/>
        <p:txBody>
          <a:bodyPr/>
          <a:lstStyle/>
          <a:p>
            <a:fld id="{D32A2E3C-6230-45DB-ABE7-0732AEF9A614}" type="datetimeFigureOut">
              <a:rPr lang="en-IN" smtClean="0"/>
              <a:t>10-06-2022</a:t>
            </a:fld>
            <a:endParaRPr lang="en-IN"/>
          </a:p>
        </p:txBody>
      </p:sp>
      <p:sp>
        <p:nvSpPr>
          <p:cNvPr id="5" name="Footer Placeholder 4">
            <a:extLst>
              <a:ext uri="{FF2B5EF4-FFF2-40B4-BE49-F238E27FC236}">
                <a16:creationId xmlns:a16="http://schemas.microsoft.com/office/drawing/2014/main" id="{C292D0C0-171E-E3C2-2577-A50E5FBDE1B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E8D109E-2A04-6B3A-3020-98FA872DAA81}"/>
              </a:ext>
            </a:extLst>
          </p:cNvPr>
          <p:cNvSpPr>
            <a:spLocks noGrp="1"/>
          </p:cNvSpPr>
          <p:nvPr>
            <p:ph type="sldNum" sz="quarter" idx="12"/>
          </p:nvPr>
        </p:nvSpPr>
        <p:spPr/>
        <p:txBody>
          <a:bodyPr/>
          <a:lstStyle/>
          <a:p>
            <a:fld id="{597FC198-7074-413B-B0DB-5951FFFC0C38}" type="slidenum">
              <a:rPr lang="en-IN" smtClean="0"/>
              <a:t>‹#›</a:t>
            </a:fld>
            <a:endParaRPr lang="en-IN"/>
          </a:p>
        </p:txBody>
      </p:sp>
    </p:spTree>
    <p:extLst>
      <p:ext uri="{BB962C8B-B14F-4D97-AF65-F5344CB8AC3E}">
        <p14:creationId xmlns:p14="http://schemas.microsoft.com/office/powerpoint/2010/main" val="10815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6CF2A-44A9-2C44-6862-5E7837ED085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960574B-3C54-B3DA-FCBB-49A294208C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ED8724E-08FE-A059-FF79-538411F7AD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B5EAA62-C2AD-A270-4266-D97A2EBD5DA1}"/>
              </a:ext>
            </a:extLst>
          </p:cNvPr>
          <p:cNvSpPr>
            <a:spLocks noGrp="1"/>
          </p:cNvSpPr>
          <p:nvPr>
            <p:ph type="dt" sz="half" idx="10"/>
          </p:nvPr>
        </p:nvSpPr>
        <p:spPr/>
        <p:txBody>
          <a:bodyPr/>
          <a:lstStyle/>
          <a:p>
            <a:fld id="{D32A2E3C-6230-45DB-ABE7-0732AEF9A614}" type="datetimeFigureOut">
              <a:rPr lang="en-IN" smtClean="0"/>
              <a:t>10-06-2022</a:t>
            </a:fld>
            <a:endParaRPr lang="en-IN"/>
          </a:p>
        </p:txBody>
      </p:sp>
      <p:sp>
        <p:nvSpPr>
          <p:cNvPr id="6" name="Footer Placeholder 5">
            <a:extLst>
              <a:ext uri="{FF2B5EF4-FFF2-40B4-BE49-F238E27FC236}">
                <a16:creationId xmlns:a16="http://schemas.microsoft.com/office/drawing/2014/main" id="{6E3542AD-645B-9F3D-8687-30731371B8E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F33E3F6-6E6B-ADFE-4870-078B3ED21863}"/>
              </a:ext>
            </a:extLst>
          </p:cNvPr>
          <p:cNvSpPr>
            <a:spLocks noGrp="1"/>
          </p:cNvSpPr>
          <p:nvPr>
            <p:ph type="sldNum" sz="quarter" idx="12"/>
          </p:nvPr>
        </p:nvSpPr>
        <p:spPr/>
        <p:txBody>
          <a:bodyPr/>
          <a:lstStyle/>
          <a:p>
            <a:fld id="{597FC198-7074-413B-B0DB-5951FFFC0C38}" type="slidenum">
              <a:rPr lang="en-IN" smtClean="0"/>
              <a:t>‹#›</a:t>
            </a:fld>
            <a:endParaRPr lang="en-IN"/>
          </a:p>
        </p:txBody>
      </p:sp>
    </p:spTree>
    <p:extLst>
      <p:ext uri="{BB962C8B-B14F-4D97-AF65-F5344CB8AC3E}">
        <p14:creationId xmlns:p14="http://schemas.microsoft.com/office/powerpoint/2010/main" val="257171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F7B2D-D5A0-FF99-6B57-175105012D6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AC2BE32-4507-31B9-3A76-EEB95F833C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6B9051-8777-06B5-370A-44DCAA565D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1DFA898-22B2-2083-3236-093B06047A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9CD2B1-757F-15E1-E37C-04AC4DD7C6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77E3E84-B6B9-907D-C3DF-AA04866DDB6A}"/>
              </a:ext>
            </a:extLst>
          </p:cNvPr>
          <p:cNvSpPr>
            <a:spLocks noGrp="1"/>
          </p:cNvSpPr>
          <p:nvPr>
            <p:ph type="dt" sz="half" idx="10"/>
          </p:nvPr>
        </p:nvSpPr>
        <p:spPr/>
        <p:txBody>
          <a:bodyPr/>
          <a:lstStyle/>
          <a:p>
            <a:fld id="{D32A2E3C-6230-45DB-ABE7-0732AEF9A614}" type="datetimeFigureOut">
              <a:rPr lang="en-IN" smtClean="0"/>
              <a:t>10-06-2022</a:t>
            </a:fld>
            <a:endParaRPr lang="en-IN"/>
          </a:p>
        </p:txBody>
      </p:sp>
      <p:sp>
        <p:nvSpPr>
          <p:cNvPr id="8" name="Footer Placeholder 7">
            <a:extLst>
              <a:ext uri="{FF2B5EF4-FFF2-40B4-BE49-F238E27FC236}">
                <a16:creationId xmlns:a16="http://schemas.microsoft.com/office/drawing/2014/main" id="{2C77BBF1-C095-8465-41A1-0F7215167DB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B1D846F-2612-BEA7-7CD1-8D5E6309B834}"/>
              </a:ext>
            </a:extLst>
          </p:cNvPr>
          <p:cNvSpPr>
            <a:spLocks noGrp="1"/>
          </p:cNvSpPr>
          <p:nvPr>
            <p:ph type="sldNum" sz="quarter" idx="12"/>
          </p:nvPr>
        </p:nvSpPr>
        <p:spPr/>
        <p:txBody>
          <a:bodyPr/>
          <a:lstStyle/>
          <a:p>
            <a:fld id="{597FC198-7074-413B-B0DB-5951FFFC0C38}" type="slidenum">
              <a:rPr lang="en-IN" smtClean="0"/>
              <a:t>‹#›</a:t>
            </a:fld>
            <a:endParaRPr lang="en-IN"/>
          </a:p>
        </p:txBody>
      </p:sp>
    </p:spTree>
    <p:extLst>
      <p:ext uri="{BB962C8B-B14F-4D97-AF65-F5344CB8AC3E}">
        <p14:creationId xmlns:p14="http://schemas.microsoft.com/office/powerpoint/2010/main" val="1416502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298E8-1CED-670E-7F1A-A18985FC9AC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B012358-F715-1978-08CA-BC9920179907}"/>
              </a:ext>
            </a:extLst>
          </p:cNvPr>
          <p:cNvSpPr>
            <a:spLocks noGrp="1"/>
          </p:cNvSpPr>
          <p:nvPr>
            <p:ph type="dt" sz="half" idx="10"/>
          </p:nvPr>
        </p:nvSpPr>
        <p:spPr/>
        <p:txBody>
          <a:bodyPr/>
          <a:lstStyle/>
          <a:p>
            <a:fld id="{D32A2E3C-6230-45DB-ABE7-0732AEF9A614}" type="datetimeFigureOut">
              <a:rPr lang="en-IN" smtClean="0"/>
              <a:t>10-06-2022</a:t>
            </a:fld>
            <a:endParaRPr lang="en-IN"/>
          </a:p>
        </p:txBody>
      </p:sp>
      <p:sp>
        <p:nvSpPr>
          <p:cNvPr id="4" name="Footer Placeholder 3">
            <a:extLst>
              <a:ext uri="{FF2B5EF4-FFF2-40B4-BE49-F238E27FC236}">
                <a16:creationId xmlns:a16="http://schemas.microsoft.com/office/drawing/2014/main" id="{72C240F0-3901-D13C-B91E-E288D21D275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5002B50-4196-D43E-BE4A-324E1AE4D8AC}"/>
              </a:ext>
            </a:extLst>
          </p:cNvPr>
          <p:cNvSpPr>
            <a:spLocks noGrp="1"/>
          </p:cNvSpPr>
          <p:nvPr>
            <p:ph type="sldNum" sz="quarter" idx="12"/>
          </p:nvPr>
        </p:nvSpPr>
        <p:spPr/>
        <p:txBody>
          <a:bodyPr/>
          <a:lstStyle/>
          <a:p>
            <a:fld id="{597FC198-7074-413B-B0DB-5951FFFC0C38}" type="slidenum">
              <a:rPr lang="en-IN" smtClean="0"/>
              <a:t>‹#›</a:t>
            </a:fld>
            <a:endParaRPr lang="en-IN"/>
          </a:p>
        </p:txBody>
      </p:sp>
    </p:spTree>
    <p:extLst>
      <p:ext uri="{BB962C8B-B14F-4D97-AF65-F5344CB8AC3E}">
        <p14:creationId xmlns:p14="http://schemas.microsoft.com/office/powerpoint/2010/main" val="1342572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78DAB0-EF1F-E752-C38B-DE84BD50EEA3}"/>
              </a:ext>
            </a:extLst>
          </p:cNvPr>
          <p:cNvSpPr>
            <a:spLocks noGrp="1"/>
          </p:cNvSpPr>
          <p:nvPr>
            <p:ph type="dt" sz="half" idx="10"/>
          </p:nvPr>
        </p:nvSpPr>
        <p:spPr/>
        <p:txBody>
          <a:bodyPr/>
          <a:lstStyle/>
          <a:p>
            <a:fld id="{D32A2E3C-6230-45DB-ABE7-0732AEF9A614}" type="datetimeFigureOut">
              <a:rPr lang="en-IN" smtClean="0"/>
              <a:t>10-06-2022</a:t>
            </a:fld>
            <a:endParaRPr lang="en-IN"/>
          </a:p>
        </p:txBody>
      </p:sp>
      <p:sp>
        <p:nvSpPr>
          <p:cNvPr id="3" name="Footer Placeholder 2">
            <a:extLst>
              <a:ext uri="{FF2B5EF4-FFF2-40B4-BE49-F238E27FC236}">
                <a16:creationId xmlns:a16="http://schemas.microsoft.com/office/drawing/2014/main" id="{D5656E50-32AB-0B51-E515-DE1741992BE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8F363E0-8B7B-D537-C1D8-79CF5F5744DF}"/>
              </a:ext>
            </a:extLst>
          </p:cNvPr>
          <p:cNvSpPr>
            <a:spLocks noGrp="1"/>
          </p:cNvSpPr>
          <p:nvPr>
            <p:ph type="sldNum" sz="quarter" idx="12"/>
          </p:nvPr>
        </p:nvSpPr>
        <p:spPr/>
        <p:txBody>
          <a:bodyPr/>
          <a:lstStyle/>
          <a:p>
            <a:fld id="{597FC198-7074-413B-B0DB-5951FFFC0C38}" type="slidenum">
              <a:rPr lang="en-IN" smtClean="0"/>
              <a:t>‹#›</a:t>
            </a:fld>
            <a:endParaRPr lang="en-IN"/>
          </a:p>
        </p:txBody>
      </p:sp>
    </p:spTree>
    <p:extLst>
      <p:ext uri="{BB962C8B-B14F-4D97-AF65-F5344CB8AC3E}">
        <p14:creationId xmlns:p14="http://schemas.microsoft.com/office/powerpoint/2010/main" val="2503413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B22C9-AD0F-6B51-5595-19F10BE2F9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453E09E-B7A9-E33E-E104-D496B160FF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1FE64E4-AAA2-0F30-0F7B-47265908C8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D1A156-AFB9-7961-48D6-2D4810BF9BA4}"/>
              </a:ext>
            </a:extLst>
          </p:cNvPr>
          <p:cNvSpPr>
            <a:spLocks noGrp="1"/>
          </p:cNvSpPr>
          <p:nvPr>
            <p:ph type="dt" sz="half" idx="10"/>
          </p:nvPr>
        </p:nvSpPr>
        <p:spPr/>
        <p:txBody>
          <a:bodyPr/>
          <a:lstStyle/>
          <a:p>
            <a:fld id="{D32A2E3C-6230-45DB-ABE7-0732AEF9A614}" type="datetimeFigureOut">
              <a:rPr lang="en-IN" smtClean="0"/>
              <a:t>10-06-2022</a:t>
            </a:fld>
            <a:endParaRPr lang="en-IN"/>
          </a:p>
        </p:txBody>
      </p:sp>
      <p:sp>
        <p:nvSpPr>
          <p:cNvPr id="6" name="Footer Placeholder 5">
            <a:extLst>
              <a:ext uri="{FF2B5EF4-FFF2-40B4-BE49-F238E27FC236}">
                <a16:creationId xmlns:a16="http://schemas.microsoft.com/office/drawing/2014/main" id="{DE5888BE-B7D4-8035-23A3-B89B680B3E1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BAF4C5A-9B65-3860-ABD5-FDB1993CED7C}"/>
              </a:ext>
            </a:extLst>
          </p:cNvPr>
          <p:cNvSpPr>
            <a:spLocks noGrp="1"/>
          </p:cNvSpPr>
          <p:nvPr>
            <p:ph type="sldNum" sz="quarter" idx="12"/>
          </p:nvPr>
        </p:nvSpPr>
        <p:spPr/>
        <p:txBody>
          <a:bodyPr/>
          <a:lstStyle/>
          <a:p>
            <a:fld id="{597FC198-7074-413B-B0DB-5951FFFC0C38}" type="slidenum">
              <a:rPr lang="en-IN" smtClean="0"/>
              <a:t>‹#›</a:t>
            </a:fld>
            <a:endParaRPr lang="en-IN"/>
          </a:p>
        </p:txBody>
      </p:sp>
    </p:spTree>
    <p:extLst>
      <p:ext uri="{BB962C8B-B14F-4D97-AF65-F5344CB8AC3E}">
        <p14:creationId xmlns:p14="http://schemas.microsoft.com/office/powerpoint/2010/main" val="363686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60507-30DC-1F00-4117-3969B38C8E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FE17E56-FF88-4A92-44DA-CAD181B37A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FC54C40-3254-1F92-F89D-742A5F882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9712F7-68B4-FC53-6178-A3B4C46623AE}"/>
              </a:ext>
            </a:extLst>
          </p:cNvPr>
          <p:cNvSpPr>
            <a:spLocks noGrp="1"/>
          </p:cNvSpPr>
          <p:nvPr>
            <p:ph type="dt" sz="half" idx="10"/>
          </p:nvPr>
        </p:nvSpPr>
        <p:spPr/>
        <p:txBody>
          <a:bodyPr/>
          <a:lstStyle/>
          <a:p>
            <a:fld id="{D32A2E3C-6230-45DB-ABE7-0732AEF9A614}" type="datetimeFigureOut">
              <a:rPr lang="en-IN" smtClean="0"/>
              <a:t>10-06-2022</a:t>
            </a:fld>
            <a:endParaRPr lang="en-IN"/>
          </a:p>
        </p:txBody>
      </p:sp>
      <p:sp>
        <p:nvSpPr>
          <p:cNvPr id="6" name="Footer Placeholder 5">
            <a:extLst>
              <a:ext uri="{FF2B5EF4-FFF2-40B4-BE49-F238E27FC236}">
                <a16:creationId xmlns:a16="http://schemas.microsoft.com/office/drawing/2014/main" id="{4F56BAB0-740D-469F-DE00-EBF9F51D573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2B5EA95-0303-C733-400B-B4D144A4EECD}"/>
              </a:ext>
            </a:extLst>
          </p:cNvPr>
          <p:cNvSpPr>
            <a:spLocks noGrp="1"/>
          </p:cNvSpPr>
          <p:nvPr>
            <p:ph type="sldNum" sz="quarter" idx="12"/>
          </p:nvPr>
        </p:nvSpPr>
        <p:spPr/>
        <p:txBody>
          <a:bodyPr/>
          <a:lstStyle/>
          <a:p>
            <a:fld id="{597FC198-7074-413B-B0DB-5951FFFC0C38}" type="slidenum">
              <a:rPr lang="en-IN" smtClean="0"/>
              <a:t>‹#›</a:t>
            </a:fld>
            <a:endParaRPr lang="en-IN"/>
          </a:p>
        </p:txBody>
      </p:sp>
    </p:spTree>
    <p:extLst>
      <p:ext uri="{BB962C8B-B14F-4D97-AF65-F5344CB8AC3E}">
        <p14:creationId xmlns:p14="http://schemas.microsoft.com/office/powerpoint/2010/main" val="27895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4445C8-2FD8-73E2-19E5-E4968BC278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B24B2E7-FF6A-6E53-40AB-31E5BFCE8C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3EC0173-DA83-6A7F-D319-C1FEB663D0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A2E3C-6230-45DB-ABE7-0732AEF9A614}" type="datetimeFigureOut">
              <a:rPr lang="en-IN" smtClean="0"/>
              <a:t>10-06-2022</a:t>
            </a:fld>
            <a:endParaRPr lang="en-IN"/>
          </a:p>
        </p:txBody>
      </p:sp>
      <p:sp>
        <p:nvSpPr>
          <p:cNvPr id="5" name="Footer Placeholder 4">
            <a:extLst>
              <a:ext uri="{FF2B5EF4-FFF2-40B4-BE49-F238E27FC236}">
                <a16:creationId xmlns:a16="http://schemas.microsoft.com/office/drawing/2014/main" id="{6215B8CC-0B2D-3243-BEBF-7CDEA15A62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B73E611-66AD-6A77-C54D-7202FDD15D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FC198-7074-413B-B0DB-5951FFFC0C38}" type="slidenum">
              <a:rPr lang="en-IN" smtClean="0"/>
              <a:t>‹#›</a:t>
            </a:fld>
            <a:endParaRPr lang="en-IN"/>
          </a:p>
        </p:txBody>
      </p:sp>
    </p:spTree>
    <p:extLst>
      <p:ext uri="{BB962C8B-B14F-4D97-AF65-F5344CB8AC3E}">
        <p14:creationId xmlns:p14="http://schemas.microsoft.com/office/powerpoint/2010/main" val="2971252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 name="Shape 11"/>
        <p:cNvGrpSpPr/>
        <p:nvPr/>
      </p:nvGrpSpPr>
      <p:grpSpPr>
        <a:xfrm>
          <a:off x="0" y="0"/>
          <a:ext cx="0" cy="0"/>
          <a:chOff x="0" y="0"/>
          <a:chExt cx="0" cy="0"/>
        </a:xfrm>
      </p:grpSpPr>
      <p:sp>
        <p:nvSpPr>
          <p:cNvPr id="12" name="Google Shape;12;p1"/>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b="1" lang="en-IN" sz="3600"/>
              <a:t>RANDOMISED TRIAL COMPARING CYANOACRYLATE EMBOLIZATION AND RADIOFREQUENCY ABLATION FOR INCOMPETENT GREAT SAPHENOUS VEINS</a:t>
            </a:r>
            <a:endParaRPr b="1" sz="4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5BABB-5A42-E006-0AD4-2204C8DA3E6C}"/>
              </a:ext>
            </a:extLst>
          </p:cNvPr>
          <p:cNvSpPr>
            <a:spLocks noGrp="1"/>
          </p:cNvSpPr>
          <p:nvPr>
            <p:ph type="title"/>
          </p:nvPr>
        </p:nvSpPr>
        <p:spPr>
          <a:xfrm>
            <a:off x="838200" y="313899"/>
            <a:ext cx="10515600" cy="709683"/>
          </a:xfrm>
        </p:spPr>
        <p:txBody>
          <a:bodyPr>
            <a:normAutofit/>
          </a:bodyPr>
          <a:lstStyle/>
          <a:p>
            <a:r>
              <a:rPr lang="en-IN" sz="3600" b="1" dirty="0"/>
              <a:t>                         DEVICES AND PROCEDURES </a:t>
            </a:r>
          </a:p>
        </p:txBody>
      </p:sp>
      <p:sp>
        <p:nvSpPr>
          <p:cNvPr id="3" name="Content Placeholder 2">
            <a:extLst>
              <a:ext uri="{FF2B5EF4-FFF2-40B4-BE49-F238E27FC236}">
                <a16:creationId xmlns:a16="http://schemas.microsoft.com/office/drawing/2014/main" id="{D5506391-3080-6AA7-B254-15167F463CC2}"/>
              </a:ext>
            </a:extLst>
          </p:cNvPr>
          <p:cNvSpPr>
            <a:spLocks noGrp="1"/>
          </p:cNvSpPr>
          <p:nvPr>
            <p:ph idx="1"/>
          </p:nvPr>
        </p:nvSpPr>
        <p:spPr>
          <a:xfrm>
            <a:off x="838200" y="1160060"/>
            <a:ext cx="10515600" cy="5016903"/>
          </a:xfrm>
        </p:spPr>
        <p:txBody>
          <a:bodyPr>
            <a:normAutofit fontScale="92500" lnSpcReduction="20000"/>
          </a:bodyPr>
          <a:lstStyle/>
          <a:p>
            <a:pPr algn="l"/>
            <a:r>
              <a:rPr lang="en-IN" sz="2800" b="0" i="0" u="none" strike="noStrike" baseline="0" dirty="0" err="1">
                <a:solidFill>
                  <a:srgbClr val="000000"/>
                </a:solidFill>
                <a:latin typeface="AdvOT9e06db82"/>
              </a:rPr>
              <a:t>VenaSeal</a:t>
            </a:r>
            <a:r>
              <a:rPr lang="en-IN" sz="2800" b="0" i="0" u="none" strike="noStrike" baseline="0" dirty="0">
                <a:solidFill>
                  <a:srgbClr val="000000"/>
                </a:solidFill>
                <a:latin typeface="AdvOT9e06db82"/>
              </a:rPr>
              <a:t> </a:t>
            </a:r>
            <a:r>
              <a:rPr lang="en-IN" sz="2800" b="0" i="0" u="none" strike="noStrike" baseline="0" dirty="0" err="1">
                <a:solidFill>
                  <a:srgbClr val="000000"/>
                </a:solidFill>
                <a:latin typeface="AdvOT9e06db82"/>
              </a:rPr>
              <a:t>Sapheon</a:t>
            </a:r>
            <a:r>
              <a:rPr lang="en-IN" sz="2800" b="0" i="0" u="none" strike="noStrike" baseline="0" dirty="0">
                <a:solidFill>
                  <a:srgbClr val="000000"/>
                </a:solidFill>
                <a:latin typeface="AdvOT9e06db82"/>
              </a:rPr>
              <a:t> Closure System(VSCS) consists of a delivery system and proprietary Cyanoacrylate(CA). </a:t>
            </a:r>
            <a:r>
              <a:rPr lang="en-IN" sz="2800" b="0" i="0" u="none" strike="noStrike" baseline="0" dirty="0" err="1">
                <a:solidFill>
                  <a:srgbClr val="000000"/>
                </a:solidFill>
                <a:latin typeface="AdvOT9e06db82"/>
              </a:rPr>
              <a:t>Endovenous</a:t>
            </a:r>
            <a:r>
              <a:rPr lang="en-IN" sz="2800" b="0" i="0" u="none" strike="noStrike" baseline="0" dirty="0">
                <a:solidFill>
                  <a:srgbClr val="000000"/>
                </a:solidFill>
                <a:latin typeface="AdvOT9e06db82"/>
              </a:rPr>
              <a:t> embolization of the GSV with VSCS was performed with high-resolution ultrasound guidance.</a:t>
            </a:r>
          </a:p>
          <a:p>
            <a:pPr algn="l"/>
            <a:r>
              <a:rPr lang="en-IN" sz="2800" b="0" i="0" u="none" strike="noStrike" baseline="0" dirty="0">
                <a:solidFill>
                  <a:srgbClr val="000000"/>
                </a:solidFill>
                <a:latin typeface="AdvOT9e06db82"/>
              </a:rPr>
              <a:t>a 5F introducer sheath/catheter was advanced to the saphenofemoral junction (SFJ) and positioned 5.0 cm caudal to the SFJ. </a:t>
            </a:r>
          </a:p>
          <a:p>
            <a:pPr algn="l"/>
            <a:r>
              <a:rPr lang="en-IN" sz="2800" b="0" i="0" u="none" strike="noStrike" baseline="0" dirty="0">
                <a:solidFill>
                  <a:srgbClr val="000000"/>
                </a:solidFill>
                <a:latin typeface="AdvOT9e06db82"/>
              </a:rPr>
              <a:t>With proximal GSV compression by the ultrasound probe, two injections of approximately 0.1 </a:t>
            </a:r>
            <a:r>
              <a:rPr lang="en-IN" sz="2800" b="0" i="0" u="none" strike="noStrike" baseline="0" dirty="0" err="1">
                <a:solidFill>
                  <a:srgbClr val="000000"/>
                </a:solidFill>
                <a:latin typeface="AdvOT9e06db82"/>
              </a:rPr>
              <a:t>Ml</a:t>
            </a:r>
            <a:r>
              <a:rPr lang="en-IN" sz="2800" b="0" i="0" u="none" strike="noStrike" baseline="0" dirty="0">
                <a:solidFill>
                  <a:srgbClr val="000000"/>
                </a:solidFill>
                <a:latin typeface="AdvOT9e06db82"/>
              </a:rPr>
              <a:t> CA were given 1 cm apart at this location </a:t>
            </a:r>
          </a:p>
          <a:p>
            <a:pPr algn="l"/>
            <a:r>
              <a:rPr lang="en-IN" sz="2800" b="0" i="0" u="none" strike="noStrike" baseline="0" dirty="0">
                <a:solidFill>
                  <a:srgbClr val="000000"/>
                </a:solidFill>
                <a:latin typeface="AdvOT9e06db82"/>
              </a:rPr>
              <a:t>Followed by a 3-minute period of local compression, and then repeated injections and 30-second ultrasound probe and hand compression sequences until the entire length of the target vein segment was treated.</a:t>
            </a:r>
          </a:p>
          <a:p>
            <a:pPr algn="l"/>
            <a:r>
              <a:rPr lang="en-IN" sz="2800" b="0" i="0" u="none" strike="noStrike" baseline="0" dirty="0">
                <a:solidFill>
                  <a:srgbClr val="000000"/>
                </a:solidFill>
                <a:latin typeface="AdvOT9e06db82"/>
              </a:rPr>
              <a:t> The sheath/catheter was removed and compression applied to the catheter entry site until </a:t>
            </a:r>
            <a:r>
              <a:rPr lang="en-IN" sz="2800" b="0" i="0" u="none" strike="noStrike" baseline="0" dirty="0" err="1">
                <a:solidFill>
                  <a:srgbClr val="000000"/>
                </a:solidFill>
                <a:latin typeface="AdvOT9e06db82"/>
              </a:rPr>
              <a:t>hemostasis</a:t>
            </a:r>
            <a:r>
              <a:rPr lang="en-IN" dirty="0">
                <a:solidFill>
                  <a:srgbClr val="000000"/>
                </a:solidFill>
                <a:latin typeface="AdvOT9e06db82"/>
              </a:rPr>
              <a:t> </a:t>
            </a:r>
            <a:r>
              <a:rPr lang="en-IN" sz="2800" b="0" i="0" u="none" strike="noStrike" baseline="0" dirty="0">
                <a:solidFill>
                  <a:srgbClr val="000000"/>
                </a:solidFill>
                <a:latin typeface="AdvOT9e06db82"/>
              </a:rPr>
              <a:t>was achieved. </a:t>
            </a:r>
          </a:p>
          <a:p>
            <a:pPr algn="l"/>
            <a:r>
              <a:rPr lang="en-IN" sz="2800" b="0" i="0" u="none" strike="noStrike" baseline="0" dirty="0">
                <a:solidFill>
                  <a:srgbClr val="000000"/>
                </a:solidFill>
                <a:latin typeface="AdvOT9e06db82"/>
              </a:rPr>
              <a:t>A single small bandage was </a:t>
            </a:r>
            <a:r>
              <a:rPr lang="en-IN" sz="2800" b="0" i="0" u="none" strike="noStrike" baseline="0" dirty="0" err="1">
                <a:solidFill>
                  <a:srgbClr val="000000"/>
                </a:solidFill>
                <a:latin typeface="AdvOT9e06db82"/>
              </a:rPr>
              <a:t>applied,and</a:t>
            </a:r>
            <a:r>
              <a:rPr lang="en-IN" sz="2800" b="0" i="0" u="none" strike="noStrike" baseline="0" dirty="0">
                <a:solidFill>
                  <a:srgbClr val="000000"/>
                </a:solidFill>
                <a:latin typeface="AdvOT9e06db82"/>
              </a:rPr>
              <a:t> venous occlusion was con</a:t>
            </a:r>
            <a:r>
              <a:rPr lang="en-IN" sz="2800" b="0" i="0" u="none" strike="noStrike" baseline="0" dirty="0">
                <a:solidFill>
                  <a:srgbClr val="000000"/>
                </a:solidFill>
                <a:latin typeface="AdvOT9e06db82+fb"/>
              </a:rPr>
              <a:t>fi</a:t>
            </a:r>
            <a:r>
              <a:rPr lang="en-IN" sz="2800" b="0" i="0" u="none" strike="noStrike" baseline="0" dirty="0">
                <a:solidFill>
                  <a:srgbClr val="000000"/>
                </a:solidFill>
                <a:latin typeface="AdvOT9e06db82"/>
              </a:rPr>
              <a:t>rmed by duplex ultrasound.</a:t>
            </a:r>
            <a:endParaRPr lang="en-IN" dirty="0"/>
          </a:p>
        </p:txBody>
      </p:sp>
    </p:spTree>
    <p:extLst>
      <p:ext uri="{BB962C8B-B14F-4D97-AF65-F5344CB8AC3E}">
        <p14:creationId xmlns:p14="http://schemas.microsoft.com/office/powerpoint/2010/main" val="3796166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ID-20220704-WA0045">
            <a:hlinkClick r:id="" action="ppaction://media"/>
            <a:extLst>
              <a:ext uri="{FF2B5EF4-FFF2-40B4-BE49-F238E27FC236}">
                <a16:creationId xmlns:a16="http://schemas.microsoft.com/office/drawing/2014/main" id="{2A326FA6-DEF2-3B10-D569-1FD233FA3D44}"/>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79438" y="498475"/>
            <a:ext cx="10584431" cy="6053138"/>
          </a:xfrm>
        </p:spPr>
      </p:pic>
    </p:spTree>
    <p:extLst>
      <p:ext uri="{BB962C8B-B14F-4D97-AF65-F5344CB8AC3E}">
        <p14:creationId xmlns:p14="http://schemas.microsoft.com/office/powerpoint/2010/main" val="279380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1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9A3D-8215-94F9-7180-D0084DE95E9E}"/>
              </a:ext>
            </a:extLst>
          </p:cNvPr>
          <p:cNvSpPr>
            <a:spLocks noGrp="1"/>
          </p:cNvSpPr>
          <p:nvPr>
            <p:ph type="title"/>
          </p:nvPr>
        </p:nvSpPr>
        <p:spPr>
          <a:xfrm>
            <a:off x="838200" y="191070"/>
            <a:ext cx="10515600" cy="764274"/>
          </a:xfrm>
        </p:spPr>
        <p:txBody>
          <a:bodyPr/>
          <a:lstStyle/>
          <a:p>
            <a:r>
              <a:rPr lang="en-IN" dirty="0"/>
              <a:t>                                  </a:t>
            </a:r>
            <a:r>
              <a:rPr lang="en-IN" sz="3600" b="1" dirty="0"/>
              <a:t>RESULTS</a:t>
            </a:r>
            <a:endParaRPr lang="en-IN" dirty="0"/>
          </a:p>
        </p:txBody>
      </p:sp>
      <p:sp>
        <p:nvSpPr>
          <p:cNvPr id="3" name="Content Placeholder 2">
            <a:extLst>
              <a:ext uri="{FF2B5EF4-FFF2-40B4-BE49-F238E27FC236}">
                <a16:creationId xmlns:a16="http://schemas.microsoft.com/office/drawing/2014/main" id="{66F9AB74-7B31-D128-66F7-9EE6FFCBA6E5}"/>
              </a:ext>
            </a:extLst>
          </p:cNvPr>
          <p:cNvSpPr>
            <a:spLocks noGrp="1"/>
          </p:cNvSpPr>
          <p:nvPr>
            <p:ph idx="1"/>
          </p:nvPr>
        </p:nvSpPr>
        <p:spPr>
          <a:xfrm>
            <a:off x="838200" y="1105469"/>
            <a:ext cx="10515600" cy="5071494"/>
          </a:xfrm>
        </p:spPr>
        <p:txBody>
          <a:bodyPr>
            <a:normAutofit/>
          </a:bodyPr>
          <a:lstStyle/>
          <a:p>
            <a:pPr marL="0" indent="0" algn="l">
              <a:buNone/>
            </a:pPr>
            <a:r>
              <a:rPr lang="en-IN" b="1" dirty="0">
                <a:solidFill>
                  <a:srgbClr val="000000"/>
                </a:solidFill>
                <a:latin typeface="AdvOT9e06db82"/>
              </a:rPr>
              <a:t>VENOUS CLOSURE:</a:t>
            </a:r>
          </a:p>
          <a:p>
            <a:pPr algn="l"/>
            <a:r>
              <a:rPr lang="en-IN" sz="2800" b="0" i="0" u="none" strike="noStrike" baseline="0" dirty="0">
                <a:solidFill>
                  <a:srgbClr val="000000"/>
                </a:solidFill>
                <a:latin typeface="AdvOT9e06db82"/>
              </a:rPr>
              <a:t>On day 3, 100% of GSVs were closed in both groups. </a:t>
            </a:r>
          </a:p>
          <a:p>
            <a:pPr algn="l"/>
            <a:r>
              <a:rPr lang="en-IN" sz="2800" b="0" i="0" u="none" strike="noStrike" baseline="0" dirty="0">
                <a:solidFill>
                  <a:srgbClr val="000000"/>
                </a:solidFill>
                <a:latin typeface="AdvOT9e06db82"/>
              </a:rPr>
              <a:t>At month 1, patency of the treated vein segment on duplex ultrasound was identi</a:t>
            </a:r>
            <a:r>
              <a:rPr lang="en-IN" sz="2800" b="0" i="0" u="none" strike="noStrike" baseline="0" dirty="0">
                <a:solidFill>
                  <a:srgbClr val="000000"/>
                </a:solidFill>
                <a:latin typeface="AdvOT9e06db82+fb"/>
              </a:rPr>
              <a:t>fi</a:t>
            </a:r>
            <a:r>
              <a:rPr lang="en-IN" sz="2800" b="0" i="0" u="none" strike="noStrike" baseline="0" dirty="0">
                <a:solidFill>
                  <a:srgbClr val="000000"/>
                </a:solidFill>
                <a:latin typeface="AdvOT9e06db82"/>
              </a:rPr>
              <a:t>ed in 15 GSVs treated with RFA and 0 GSVs treated with CAE</a:t>
            </a:r>
            <a:r>
              <a:rPr lang="en-IN" dirty="0">
                <a:solidFill>
                  <a:srgbClr val="000000"/>
                </a:solidFill>
                <a:latin typeface="AdvOT9e06db82"/>
              </a:rPr>
              <a:t> </a:t>
            </a:r>
            <a:r>
              <a:rPr lang="en-IN" sz="2800" b="0" i="0" u="none" strike="noStrike" baseline="0" dirty="0">
                <a:solidFill>
                  <a:srgbClr val="000000"/>
                </a:solidFill>
                <a:latin typeface="AdvOT9e06db82"/>
              </a:rPr>
              <a:t>With closure rates of 86% and 100%, respectively.</a:t>
            </a:r>
          </a:p>
          <a:p>
            <a:pPr algn="l"/>
            <a:r>
              <a:rPr lang="en-IN" sz="2800" b="0" i="0" u="none" strike="noStrike" baseline="0" dirty="0">
                <a:solidFill>
                  <a:srgbClr val="000000"/>
                </a:solidFill>
                <a:latin typeface="AdvOT9e06db82"/>
              </a:rPr>
              <a:t> At month 3, </a:t>
            </a:r>
            <a:r>
              <a:rPr lang="en-IN" dirty="0">
                <a:solidFill>
                  <a:srgbClr val="000000"/>
                </a:solidFill>
                <a:latin typeface="AdvOT9e06db82"/>
              </a:rPr>
              <a:t>w</a:t>
            </a:r>
            <a:r>
              <a:rPr lang="en-IN" sz="2800" b="0" i="0" u="none" strike="noStrike" baseline="0" dirty="0">
                <a:latin typeface="AdvOT9e06db82"/>
              </a:rPr>
              <a:t>ith use of the predictive model for missing data interpretation, closure rates were 99% and 96% in the CAE and RFA groups, respectively.</a:t>
            </a:r>
            <a:endParaRPr lang="en-IN" sz="2800" b="0" i="0" u="none" strike="noStrike" baseline="0" dirty="0">
              <a:solidFill>
                <a:srgbClr val="000000"/>
              </a:solidFill>
              <a:latin typeface="AdvOT9e06db82"/>
            </a:endParaRPr>
          </a:p>
        </p:txBody>
      </p:sp>
    </p:spTree>
    <p:extLst>
      <p:ext uri="{BB962C8B-B14F-4D97-AF65-F5344CB8AC3E}">
        <p14:creationId xmlns:p14="http://schemas.microsoft.com/office/powerpoint/2010/main" val="3442668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A6AB83-4F60-D259-1388-0639EAEA1D02}"/>
              </a:ext>
            </a:extLst>
          </p:cNvPr>
          <p:cNvPicPr>
            <a:picLocks noChangeAspect="1"/>
          </p:cNvPicPr>
          <p:nvPr/>
        </p:nvPicPr>
        <p:blipFill>
          <a:blip r:embed="rId2"/>
          <a:stretch>
            <a:fillRect/>
          </a:stretch>
        </p:blipFill>
        <p:spPr>
          <a:xfrm>
            <a:off x="2306472" y="378708"/>
            <a:ext cx="7492621" cy="6100583"/>
          </a:xfrm>
          <a:prstGeom prst="rect">
            <a:avLst/>
          </a:prstGeom>
        </p:spPr>
      </p:pic>
    </p:spTree>
    <p:extLst>
      <p:ext uri="{BB962C8B-B14F-4D97-AF65-F5344CB8AC3E}">
        <p14:creationId xmlns:p14="http://schemas.microsoft.com/office/powerpoint/2010/main" val="4200591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94DFB-F55A-BEAE-5054-C857BDB29E39}"/>
              </a:ext>
            </a:extLst>
          </p:cNvPr>
          <p:cNvSpPr>
            <a:spLocks noGrp="1"/>
          </p:cNvSpPr>
          <p:nvPr>
            <p:ph type="title"/>
          </p:nvPr>
        </p:nvSpPr>
        <p:spPr>
          <a:xfrm>
            <a:off x="838200" y="365126"/>
            <a:ext cx="10515600" cy="808582"/>
          </a:xfrm>
        </p:spPr>
        <p:txBody>
          <a:bodyPr>
            <a:normAutofit/>
          </a:bodyPr>
          <a:lstStyle/>
          <a:p>
            <a:r>
              <a:rPr lang="en-IN" sz="3600" b="1" dirty="0"/>
              <a:t>                                PAIN AND ECCHYMOSIS</a:t>
            </a:r>
          </a:p>
        </p:txBody>
      </p:sp>
      <p:sp>
        <p:nvSpPr>
          <p:cNvPr id="3" name="Content Placeholder 2">
            <a:extLst>
              <a:ext uri="{FF2B5EF4-FFF2-40B4-BE49-F238E27FC236}">
                <a16:creationId xmlns:a16="http://schemas.microsoft.com/office/drawing/2014/main" id="{5920A2ED-132C-F078-C990-D8248DEBBD72}"/>
              </a:ext>
            </a:extLst>
          </p:cNvPr>
          <p:cNvSpPr>
            <a:spLocks noGrp="1"/>
          </p:cNvSpPr>
          <p:nvPr>
            <p:ph idx="1"/>
          </p:nvPr>
        </p:nvSpPr>
        <p:spPr>
          <a:xfrm>
            <a:off x="838200" y="1364776"/>
            <a:ext cx="10515600" cy="4812187"/>
          </a:xfrm>
        </p:spPr>
        <p:txBody>
          <a:bodyPr>
            <a:normAutofit/>
          </a:bodyPr>
          <a:lstStyle/>
          <a:p>
            <a:pPr algn="l"/>
            <a:r>
              <a:rPr lang="en-IN" sz="2800" b="0" i="0" u="none" strike="noStrike" baseline="0" dirty="0">
                <a:latin typeface="AdvOT9e06db82"/>
              </a:rPr>
              <a:t>Mean pain ratings during venous access were similar between the two groups (1.6 for CAE vs 2.0 for RFA) </a:t>
            </a:r>
            <a:endParaRPr lang="en-IN" dirty="0">
              <a:latin typeface="AdvOT9e06db82"/>
            </a:endParaRPr>
          </a:p>
          <a:p>
            <a:pPr algn="l"/>
            <a:r>
              <a:rPr lang="en-IN" sz="2800" b="0" i="0" u="none" strike="noStrike" baseline="0" dirty="0">
                <a:latin typeface="AdvOT9e06db82"/>
              </a:rPr>
              <a:t>Mean intraprocedural pain ratings were also low and similar in both groups(</a:t>
            </a:r>
            <a:r>
              <a:rPr lang="en-IN" sz="2400" b="0" i="0" u="none" strike="noStrike" baseline="0" dirty="0">
                <a:latin typeface="AdvOT9e06db82"/>
              </a:rPr>
              <a:t>2.2 vs 2.4)</a:t>
            </a:r>
          </a:p>
          <a:p>
            <a:pPr algn="l"/>
            <a:r>
              <a:rPr lang="en-IN" sz="2800" b="0" i="0" u="none" strike="noStrike" baseline="0" dirty="0">
                <a:latin typeface="AdvOT9e06db82"/>
              </a:rPr>
              <a:t>There was no difference between treatment groups in pain experienced in the 24 </a:t>
            </a:r>
            <a:r>
              <a:rPr lang="en-IN" sz="2800" b="0" i="0" u="none" strike="noStrike" baseline="0" dirty="0" err="1">
                <a:latin typeface="AdvOT9e06db82"/>
              </a:rPr>
              <a:t>hoursbefore</a:t>
            </a:r>
            <a:r>
              <a:rPr lang="en-IN" sz="2800" b="0" i="0" u="none" strike="noStrike" baseline="0" dirty="0">
                <a:latin typeface="AdvOT9e06db82"/>
              </a:rPr>
              <a:t> the day 3 visit (0.93 in each group)</a:t>
            </a:r>
          </a:p>
          <a:p>
            <a:pPr algn="l"/>
            <a:r>
              <a:rPr lang="en-IN" sz="2800" b="0" i="0" u="none" strike="noStrike" baseline="0" dirty="0">
                <a:solidFill>
                  <a:srgbClr val="000000"/>
                </a:solidFill>
                <a:latin typeface="AdvOT9e06db82"/>
              </a:rPr>
              <a:t>Ecchymosis severity at day 3 was lower in the CAE group  and ecchymosis at day 3 was absent in significantly more subjects after CAE than after RFA (68% of CAE subjects vs 48% of RFA subjects)</a:t>
            </a:r>
            <a:endParaRPr lang="en-IN" dirty="0"/>
          </a:p>
        </p:txBody>
      </p:sp>
    </p:spTree>
    <p:extLst>
      <p:ext uri="{BB962C8B-B14F-4D97-AF65-F5344CB8AC3E}">
        <p14:creationId xmlns:p14="http://schemas.microsoft.com/office/powerpoint/2010/main" val="1534270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B81262-3EB7-4AE9-2384-6A3B469A475D}"/>
              </a:ext>
            </a:extLst>
          </p:cNvPr>
          <p:cNvPicPr>
            <a:picLocks noChangeAspect="1"/>
          </p:cNvPicPr>
          <p:nvPr/>
        </p:nvPicPr>
        <p:blipFill>
          <a:blip r:embed="rId2"/>
          <a:stretch>
            <a:fillRect/>
          </a:stretch>
        </p:blipFill>
        <p:spPr>
          <a:xfrm>
            <a:off x="2320119" y="395784"/>
            <a:ext cx="7533565" cy="6462215"/>
          </a:xfrm>
          <a:prstGeom prst="rect">
            <a:avLst/>
          </a:prstGeom>
        </p:spPr>
      </p:pic>
    </p:spTree>
    <p:extLst>
      <p:ext uri="{BB962C8B-B14F-4D97-AF65-F5344CB8AC3E}">
        <p14:creationId xmlns:p14="http://schemas.microsoft.com/office/powerpoint/2010/main" val="3874638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90D4-5D44-ADF3-B290-59BF4695F3A8}"/>
              </a:ext>
            </a:extLst>
          </p:cNvPr>
          <p:cNvSpPr>
            <a:spLocks noGrp="1"/>
          </p:cNvSpPr>
          <p:nvPr>
            <p:ph type="title"/>
          </p:nvPr>
        </p:nvSpPr>
        <p:spPr>
          <a:xfrm>
            <a:off x="838200" y="177421"/>
            <a:ext cx="10515600" cy="832513"/>
          </a:xfrm>
        </p:spPr>
        <p:txBody>
          <a:bodyPr>
            <a:normAutofit/>
          </a:bodyPr>
          <a:lstStyle/>
          <a:p>
            <a:r>
              <a:rPr lang="en-IN" sz="3600" b="1" dirty="0"/>
              <a:t>                                      DISCUSSION </a:t>
            </a:r>
          </a:p>
        </p:txBody>
      </p:sp>
      <p:sp>
        <p:nvSpPr>
          <p:cNvPr id="3" name="Content Placeholder 2">
            <a:extLst>
              <a:ext uri="{FF2B5EF4-FFF2-40B4-BE49-F238E27FC236}">
                <a16:creationId xmlns:a16="http://schemas.microsoft.com/office/drawing/2014/main" id="{7D2D6661-8DB1-93BE-57F9-B459911F8A07}"/>
              </a:ext>
            </a:extLst>
          </p:cNvPr>
          <p:cNvSpPr>
            <a:spLocks noGrp="1"/>
          </p:cNvSpPr>
          <p:nvPr>
            <p:ph idx="1"/>
          </p:nvPr>
        </p:nvSpPr>
        <p:spPr>
          <a:xfrm>
            <a:off x="838200" y="1009934"/>
            <a:ext cx="10515600" cy="5167029"/>
          </a:xfrm>
        </p:spPr>
        <p:txBody>
          <a:bodyPr/>
          <a:lstStyle/>
          <a:p>
            <a:pPr algn="l"/>
            <a:r>
              <a:rPr lang="en-IN" sz="2800" b="0" i="0" u="none" strike="noStrike" baseline="0" dirty="0">
                <a:solidFill>
                  <a:srgbClr val="000000"/>
                </a:solidFill>
                <a:latin typeface="AdvOT9e06db82"/>
              </a:rPr>
              <a:t>Results from this study con</a:t>
            </a:r>
            <a:r>
              <a:rPr lang="en-IN" sz="2800" b="0" i="0" u="none" strike="noStrike" baseline="0" dirty="0">
                <a:solidFill>
                  <a:srgbClr val="000000"/>
                </a:solidFill>
                <a:latin typeface="AdvOT9e06db82+fb"/>
              </a:rPr>
              <a:t>fi</a:t>
            </a:r>
            <a:r>
              <a:rPr lang="en-IN" sz="2800" b="0" i="0" u="none" strike="noStrike" baseline="0" dirty="0">
                <a:solidFill>
                  <a:srgbClr val="000000"/>
                </a:solidFill>
                <a:latin typeface="AdvOT9e06db82"/>
              </a:rPr>
              <a:t>rm that CAE is safe and highly effective for the treatment of CVD.</a:t>
            </a:r>
          </a:p>
          <a:p>
            <a:pPr algn="l"/>
            <a:r>
              <a:rPr lang="en-IN" sz="2800" b="0" i="0" u="none" strike="noStrike" baseline="0" dirty="0">
                <a:solidFill>
                  <a:srgbClr val="000000"/>
                </a:solidFill>
                <a:latin typeface="AdvOT9e06db82"/>
              </a:rPr>
              <a:t>The study showed that occlusion of the target vein at 3 months by CAE was at least as effective as RFA. </a:t>
            </a:r>
          </a:p>
          <a:p>
            <a:pPr algn="l"/>
            <a:r>
              <a:rPr lang="en-IN" sz="2800" b="0" i="0" u="none" strike="noStrike" baseline="0" dirty="0">
                <a:solidFill>
                  <a:srgbClr val="000000"/>
                </a:solidFill>
                <a:latin typeface="AdvOT9e06db82"/>
              </a:rPr>
              <a:t>Short-term (3-month) probability of complete closure of the target GSV with CAE in this study was high (99%) </a:t>
            </a:r>
            <a:endParaRPr lang="en-IN" dirty="0">
              <a:solidFill>
                <a:srgbClr val="000000"/>
              </a:solidFill>
              <a:latin typeface="AdvOT9e06db82"/>
            </a:endParaRPr>
          </a:p>
          <a:p>
            <a:pPr algn="l"/>
            <a:r>
              <a:rPr lang="en-IN" sz="2800" b="0" i="0" u="none" strike="noStrike" baseline="0" dirty="0">
                <a:latin typeface="AdvOT9e06db82"/>
              </a:rPr>
              <a:t>Closure rate associated with RFA may have been lower in this study because of the critical ultrasound evaluation performed at each study </a:t>
            </a:r>
            <a:r>
              <a:rPr lang="en-IN" sz="2800" b="0" i="0" u="none" strike="noStrike" baseline="0" dirty="0" err="1">
                <a:latin typeface="AdvOT9e06db82"/>
              </a:rPr>
              <a:t>center</a:t>
            </a:r>
            <a:r>
              <a:rPr lang="en-IN" sz="2800" b="0" i="0" u="none" strike="noStrike" baseline="0" dirty="0">
                <a:latin typeface="AdvOT9e06db82"/>
              </a:rPr>
              <a:t>.</a:t>
            </a:r>
            <a:endParaRPr lang="en-IN" dirty="0"/>
          </a:p>
        </p:txBody>
      </p:sp>
    </p:spTree>
    <p:extLst>
      <p:ext uri="{BB962C8B-B14F-4D97-AF65-F5344CB8AC3E}">
        <p14:creationId xmlns:p14="http://schemas.microsoft.com/office/powerpoint/2010/main" val="324206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360CB8-7996-A788-2551-6C97DB9FB654}"/>
              </a:ext>
            </a:extLst>
          </p:cNvPr>
          <p:cNvSpPr>
            <a:spLocks noGrp="1"/>
          </p:cNvSpPr>
          <p:nvPr>
            <p:ph idx="1"/>
          </p:nvPr>
        </p:nvSpPr>
        <p:spPr>
          <a:xfrm>
            <a:off x="838200" y="191068"/>
            <a:ext cx="10515600" cy="6346209"/>
          </a:xfrm>
        </p:spPr>
        <p:txBody>
          <a:bodyPr>
            <a:normAutofit/>
          </a:bodyPr>
          <a:lstStyle/>
          <a:p>
            <a:r>
              <a:rPr lang="en-IN" sz="2800" b="0" i="0" u="none" strike="noStrike" baseline="0" dirty="0">
                <a:solidFill>
                  <a:srgbClr val="000000"/>
                </a:solidFill>
                <a:latin typeface="AdvOT9e06db82"/>
              </a:rPr>
              <a:t>In previous reports of CAE treatment of GSV, incomplete occlusion and recanalization appeared to be caused by continued </a:t>
            </a:r>
            <a:r>
              <a:rPr lang="en-IN" sz="2800" b="0" i="0" u="none" strike="noStrike" baseline="0" dirty="0">
                <a:solidFill>
                  <a:srgbClr val="000000"/>
                </a:solidFill>
                <a:latin typeface="AdvOT9e06db82+fb"/>
              </a:rPr>
              <a:t>fl</a:t>
            </a:r>
            <a:r>
              <a:rPr lang="en-IN" sz="2800" b="0" i="0" u="none" strike="noStrike" baseline="0" dirty="0">
                <a:solidFill>
                  <a:srgbClr val="000000"/>
                </a:solidFill>
                <a:latin typeface="AdvOT9e06db82"/>
              </a:rPr>
              <a:t>ow of blood from GSV tributaries into the treated GSV, resulting in areas of failed closure. </a:t>
            </a:r>
          </a:p>
          <a:p>
            <a:pPr algn="just"/>
            <a:r>
              <a:rPr lang="en-IN" sz="2800" b="0" i="0" u="none" strike="noStrike" baseline="0" dirty="0">
                <a:solidFill>
                  <a:srgbClr val="000000"/>
                </a:solidFill>
                <a:latin typeface="AdvOT9e06db82"/>
              </a:rPr>
              <a:t>In the present study, high closure rates (especially in the CAE treatment group) were seen despite use of a stricter de</a:t>
            </a:r>
            <a:r>
              <a:rPr lang="en-IN" sz="2800" b="0" i="0" u="none" strike="noStrike" baseline="0" dirty="0">
                <a:solidFill>
                  <a:srgbClr val="000000"/>
                </a:solidFill>
                <a:latin typeface="AdvOT9e06db82+fb"/>
              </a:rPr>
              <a:t>fi</a:t>
            </a:r>
            <a:r>
              <a:rPr lang="en-IN" sz="2800" b="0" i="0" u="none" strike="noStrike" baseline="0" dirty="0">
                <a:solidFill>
                  <a:srgbClr val="000000"/>
                </a:solidFill>
                <a:latin typeface="AdvOT9e06db82"/>
              </a:rPr>
              <a:t>nition of vein closure (only 5 cm of patency allowed vs 10 cm used in some other studies</a:t>
            </a:r>
            <a:r>
              <a:rPr lang="en-IN" sz="800" b="0" i="0" u="none" strike="noStrike" baseline="0" dirty="0">
                <a:solidFill>
                  <a:srgbClr val="2197D2"/>
                </a:solidFill>
                <a:latin typeface="AdvOT9e06db82"/>
              </a:rPr>
              <a:t>13</a:t>
            </a:r>
            <a:r>
              <a:rPr lang="en-IN" sz="2800" b="0" i="0" u="none" strike="noStrike" baseline="0" dirty="0">
                <a:solidFill>
                  <a:srgbClr val="000000"/>
                </a:solidFill>
                <a:latin typeface="AdvOT9e06db82"/>
              </a:rPr>
              <a:t>) and in the absence of adjunctive treatments at the time of index treatment.</a:t>
            </a:r>
          </a:p>
          <a:p>
            <a:pPr algn="just"/>
            <a:r>
              <a:rPr lang="en-IN" dirty="0">
                <a:solidFill>
                  <a:srgbClr val="000000"/>
                </a:solidFill>
                <a:latin typeface="AdvOT9e06db82"/>
              </a:rPr>
              <a:t>F</a:t>
            </a:r>
            <a:r>
              <a:rPr lang="en-IN" sz="2800" b="0" i="0" u="none" strike="noStrike" baseline="0" dirty="0">
                <a:solidFill>
                  <a:srgbClr val="000000"/>
                </a:solidFill>
                <a:latin typeface="AdvOT9e06db82+fb"/>
              </a:rPr>
              <a:t>i</a:t>
            </a:r>
            <a:r>
              <a:rPr lang="en-IN" sz="2800" b="0" i="0" u="none" strike="noStrike" baseline="0" dirty="0">
                <a:solidFill>
                  <a:srgbClr val="000000"/>
                </a:solidFill>
                <a:latin typeface="AdvOT9e06db82"/>
              </a:rPr>
              <a:t>ndings suggest that adjunctive treatments may be withheld at the time of the index procedure when highly effective GSV closure methods are used, such as RFA or CAE, and delivered later, if required</a:t>
            </a:r>
            <a:endParaRPr lang="en-IN" dirty="0"/>
          </a:p>
        </p:txBody>
      </p:sp>
    </p:spTree>
    <p:extLst>
      <p:ext uri="{BB962C8B-B14F-4D97-AF65-F5344CB8AC3E}">
        <p14:creationId xmlns:p14="http://schemas.microsoft.com/office/powerpoint/2010/main" val="3148868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BE037-FB97-A207-EADD-378FA558404F}"/>
              </a:ext>
            </a:extLst>
          </p:cNvPr>
          <p:cNvSpPr>
            <a:spLocks noGrp="1"/>
          </p:cNvSpPr>
          <p:nvPr>
            <p:ph type="title"/>
          </p:nvPr>
        </p:nvSpPr>
        <p:spPr>
          <a:xfrm>
            <a:off x="838200" y="365125"/>
            <a:ext cx="10515600" cy="904117"/>
          </a:xfrm>
        </p:spPr>
        <p:txBody>
          <a:bodyPr>
            <a:normAutofit/>
          </a:bodyPr>
          <a:lstStyle/>
          <a:p>
            <a:r>
              <a:rPr lang="en-IN" sz="3600" b="1" dirty="0"/>
              <a:t>                                      CONCLUSION</a:t>
            </a:r>
          </a:p>
        </p:txBody>
      </p:sp>
      <p:sp>
        <p:nvSpPr>
          <p:cNvPr id="3" name="Content Placeholder 2">
            <a:extLst>
              <a:ext uri="{FF2B5EF4-FFF2-40B4-BE49-F238E27FC236}">
                <a16:creationId xmlns:a16="http://schemas.microsoft.com/office/drawing/2014/main" id="{FEF97D00-4AA5-EE03-A344-7B3C8AA59300}"/>
              </a:ext>
            </a:extLst>
          </p:cNvPr>
          <p:cNvSpPr>
            <a:spLocks noGrp="1"/>
          </p:cNvSpPr>
          <p:nvPr>
            <p:ph idx="1"/>
          </p:nvPr>
        </p:nvSpPr>
        <p:spPr>
          <a:xfrm>
            <a:off x="838200" y="1269242"/>
            <a:ext cx="10515600" cy="4907721"/>
          </a:xfrm>
        </p:spPr>
        <p:txBody>
          <a:bodyPr/>
          <a:lstStyle/>
          <a:p>
            <a:pPr algn="l"/>
            <a:r>
              <a:rPr lang="en-IN" sz="2800" b="0" i="0" u="none" strike="noStrike" baseline="0" dirty="0">
                <a:latin typeface="AdvOT9e06db82"/>
              </a:rPr>
              <a:t>In the current study, CAE was shown to be noninferior to RFA for the occlusion of symptomatic incompetent GSVs at 3 months.</a:t>
            </a:r>
          </a:p>
          <a:p>
            <a:pPr algn="l"/>
            <a:r>
              <a:rPr lang="en-IN" sz="2800" b="0" i="0" u="none" strike="noStrike" baseline="0" dirty="0">
                <a:latin typeface="AdvOT9e06db82"/>
              </a:rPr>
              <a:t>CAE does not require TA, which resulted in reduced side effects such as ecchymosis compared with RFA.</a:t>
            </a:r>
          </a:p>
          <a:p>
            <a:pPr algn="l"/>
            <a:r>
              <a:rPr lang="en-IN" sz="2800" b="0" i="0" u="none" strike="noStrike" baseline="0" dirty="0">
                <a:latin typeface="AdvOT9e06db82"/>
              </a:rPr>
              <a:t> The rate of postoperative phlebitis was slightly higher for CAE but not statistically signi</a:t>
            </a:r>
            <a:r>
              <a:rPr lang="en-IN" sz="2800" b="0" i="0" u="none" strike="noStrike" baseline="0" dirty="0">
                <a:latin typeface="AdvOT9e06db82+fb"/>
              </a:rPr>
              <a:t>fi</a:t>
            </a:r>
            <a:r>
              <a:rPr lang="en-IN" sz="2800" b="0" i="0" u="none" strike="noStrike" baseline="0" dirty="0">
                <a:latin typeface="AdvOT9e06db82"/>
              </a:rPr>
              <a:t>cant compared with RFA.</a:t>
            </a:r>
          </a:p>
        </p:txBody>
      </p:sp>
    </p:spTree>
    <p:extLst>
      <p:ext uri="{BB962C8B-B14F-4D97-AF65-F5344CB8AC3E}">
        <p14:creationId xmlns:p14="http://schemas.microsoft.com/office/powerpoint/2010/main" val="1911293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D94D1-533B-C177-444A-73DD6125D634}"/>
              </a:ext>
            </a:extLst>
          </p:cNvPr>
          <p:cNvSpPr>
            <a:spLocks noGrp="1"/>
          </p:cNvSpPr>
          <p:nvPr>
            <p:ph type="title"/>
          </p:nvPr>
        </p:nvSpPr>
        <p:spPr>
          <a:xfrm>
            <a:off x="633483" y="2766218"/>
            <a:ext cx="10515600" cy="1325563"/>
          </a:xfrm>
        </p:spPr>
        <p:txBody>
          <a:bodyPr/>
          <a:lstStyle/>
          <a:p>
            <a:r>
              <a:rPr lang="en-IN" dirty="0"/>
              <a:t>                 </a:t>
            </a:r>
            <a:r>
              <a:rPr lang="en-IN" b="1" dirty="0"/>
              <a:t>          THANK YOU</a:t>
            </a:r>
            <a:endParaRPr lang="en-IN" dirty="0"/>
          </a:p>
        </p:txBody>
      </p:sp>
    </p:spTree>
    <p:extLst>
      <p:ext uri="{BB962C8B-B14F-4D97-AF65-F5344CB8AC3E}">
        <p14:creationId xmlns:p14="http://schemas.microsoft.com/office/powerpoint/2010/main" val="54807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C3D7E-5592-934F-5E31-2467A04AF130}"/>
              </a:ext>
            </a:extLst>
          </p:cNvPr>
          <p:cNvSpPr>
            <a:spLocks noGrp="1"/>
          </p:cNvSpPr>
          <p:nvPr>
            <p:ph type="title"/>
          </p:nvPr>
        </p:nvSpPr>
        <p:spPr>
          <a:xfrm>
            <a:off x="838200" y="365125"/>
            <a:ext cx="10515600" cy="753991"/>
          </a:xfrm>
        </p:spPr>
        <p:txBody>
          <a:bodyPr>
            <a:normAutofit/>
          </a:bodyPr>
          <a:lstStyle/>
          <a:p>
            <a:r>
              <a:rPr lang="en-IN" sz="3200" b="1" dirty="0"/>
              <a:t>                                           BACKGROUND</a:t>
            </a:r>
          </a:p>
        </p:txBody>
      </p:sp>
      <p:sp>
        <p:nvSpPr>
          <p:cNvPr id="3" name="Content Placeholder 2">
            <a:extLst>
              <a:ext uri="{FF2B5EF4-FFF2-40B4-BE49-F238E27FC236}">
                <a16:creationId xmlns:a16="http://schemas.microsoft.com/office/drawing/2014/main" id="{534F58E9-D3BF-577D-130A-6848113EF655}"/>
              </a:ext>
            </a:extLst>
          </p:cNvPr>
          <p:cNvSpPr>
            <a:spLocks noGrp="1"/>
          </p:cNvSpPr>
          <p:nvPr>
            <p:ph idx="1"/>
          </p:nvPr>
        </p:nvSpPr>
        <p:spPr>
          <a:xfrm>
            <a:off x="838200" y="1460310"/>
            <a:ext cx="10515600" cy="4716653"/>
          </a:xfrm>
        </p:spPr>
        <p:txBody>
          <a:bodyPr/>
          <a:lstStyle/>
          <a:p>
            <a:r>
              <a:rPr lang="en-IN" dirty="0"/>
              <a:t>Heat based ablation techniques in varicose veins require use of perivenous subfascial tumescent anaesthesia, involving multiple needle punctures along the course of the target vein.</a:t>
            </a:r>
          </a:p>
          <a:p>
            <a:pPr algn="l"/>
            <a:r>
              <a:rPr lang="en-IN" sz="2800" b="0" i="0" u="none" strike="noStrike" baseline="0" dirty="0">
                <a:latin typeface="AdvOT36278dad.B"/>
              </a:rPr>
              <a:t>Preliminary evidence suggests that cyanoacrylate embolization (CAE) may be effective in the treatment of incompetent great saphenous veins (GSVs).</a:t>
            </a:r>
            <a:endParaRPr lang="en-IN" dirty="0"/>
          </a:p>
          <a:p>
            <a:pPr marL="0" indent="0">
              <a:buNone/>
            </a:pPr>
            <a:endParaRPr lang="en-IN" dirty="0"/>
          </a:p>
        </p:txBody>
      </p:sp>
    </p:spTree>
    <p:extLst>
      <p:ext uri="{BB962C8B-B14F-4D97-AF65-F5344CB8AC3E}">
        <p14:creationId xmlns:p14="http://schemas.microsoft.com/office/powerpoint/2010/main" val="347854685"/>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 name="Shape 20"/>
        <p:cNvGrpSpPr/>
        <p:nvPr/>
      </p:nvGrpSpPr>
      <p:grpSpPr>
        <a:xfrm>
          <a:off x="0" y="0"/>
          <a:ext cx="0" cy="0"/>
          <a:chOff x="0" y="0"/>
          <a:chExt cx="0" cy="0"/>
        </a:xfrm>
      </p:grpSpPr>
      <p:sp>
        <p:nvSpPr>
          <p:cNvPr id="21" name="Google Shape;21;p1"/>
          <p:cNvSpPr txBox="1"/>
          <p:nvPr>
            <p:ph idx="1" type="body"/>
          </p:nvPr>
        </p:nvSpPr>
        <p:spPr>
          <a:xfrm>
            <a:off x="585275" y="481325"/>
            <a:ext cx="10768500" cy="5695500"/>
          </a:xfrm>
          <a:prstGeom prst="rect">
            <a:avLst/>
          </a:prstGeom>
          <a:noFill/>
          <a:ln>
            <a:noFill/>
          </a:ln>
        </p:spPr>
        <p:txBody>
          <a:bodyPr anchorCtr="0" anchor="t" bIns="45700" lIns="91425" spcFirstLastPara="1" rIns="91425" wrap="square" tIns="45700">
            <a:normAutofit/>
          </a:bodyPr>
          <a:lstStyle/>
          <a:p>
            <a:pPr indent="0" lvl="0" marL="0" rtl="0" algn="l">
              <a:spcBef>
                <a:spcPts val="1000"/>
              </a:spcBef>
              <a:spcAft>
                <a:spcPts val="0"/>
              </a:spcAft>
              <a:buNone/>
            </a:pPr>
            <a:r>
              <a:rPr b="1" lang="en-IN" sz="3600"/>
              <a:t>CHIEF: </a:t>
            </a:r>
            <a:r>
              <a:rPr lang="en-IN" sz="3600"/>
              <a:t>Dr. Rajkumar M.S.,</a:t>
            </a:r>
            <a:endParaRPr sz="3600"/>
          </a:p>
          <a:p>
            <a:pPr indent="0" lvl="0" marL="0" rtl="0" algn="l">
              <a:spcBef>
                <a:spcPts val="1000"/>
              </a:spcBef>
              <a:spcAft>
                <a:spcPts val="0"/>
              </a:spcAft>
              <a:buNone/>
            </a:pPr>
            <a:r>
              <a:rPr b="1" lang="en-IN" sz="3600"/>
              <a:t>ASSISTANT PROFESSOR:</a:t>
            </a:r>
            <a:endParaRPr b="1" sz="3600"/>
          </a:p>
          <a:p>
            <a:pPr indent="0" lvl="0" marL="0" rtl="0" algn="l">
              <a:spcBef>
                <a:spcPts val="1000"/>
              </a:spcBef>
              <a:spcAft>
                <a:spcPts val="0"/>
              </a:spcAft>
              <a:buNone/>
            </a:pPr>
            <a:r>
              <a:rPr b="1" lang="en-IN" sz="3600"/>
              <a:t>               </a:t>
            </a:r>
            <a:r>
              <a:rPr lang="en-IN" sz="3600"/>
              <a:t>Dr. Ajin Manovah M.S.,</a:t>
            </a:r>
            <a:endParaRPr sz="3600"/>
          </a:p>
          <a:p>
            <a:pPr indent="0" lvl="0" marL="0" rtl="0" algn="l">
              <a:spcBef>
                <a:spcPts val="1000"/>
              </a:spcBef>
              <a:spcAft>
                <a:spcPts val="0"/>
              </a:spcAft>
              <a:buNone/>
            </a:pPr>
            <a:r>
              <a:rPr lang="en-IN" sz="3600"/>
              <a:t>                Dr. Ajin Daniel M.S.,</a:t>
            </a:r>
            <a:endParaRPr sz="3600"/>
          </a:p>
          <a:p>
            <a:pPr indent="0" lvl="0" marL="0" rtl="0" algn="l">
              <a:spcBef>
                <a:spcPts val="1000"/>
              </a:spcBef>
              <a:spcAft>
                <a:spcPts val="0"/>
              </a:spcAft>
              <a:buNone/>
            </a:pPr>
            <a:r>
              <a:t/>
            </a:r>
            <a:endParaRPr sz="3600"/>
          </a:p>
          <a:p>
            <a:pPr indent="0" lvl="0" marL="0" rtl="0" algn="l">
              <a:spcBef>
                <a:spcPts val="1000"/>
              </a:spcBef>
              <a:spcAft>
                <a:spcPts val="0"/>
              </a:spcAft>
              <a:buNone/>
            </a:pPr>
            <a:r>
              <a:rPr lang="en-IN" sz="3600"/>
              <a:t>                                          Dr. T. RajaRajan,</a:t>
            </a:r>
            <a:endParaRPr sz="3600"/>
          </a:p>
          <a:p>
            <a:pPr indent="0" lvl="0" marL="0" rtl="0" algn="l">
              <a:spcBef>
                <a:spcPts val="1000"/>
              </a:spcBef>
              <a:spcAft>
                <a:spcPts val="0"/>
              </a:spcAft>
              <a:buNone/>
            </a:pPr>
            <a:r>
              <a:rPr lang="en-IN" sz="3600"/>
              <a:t>                                        First year Post graduate</a:t>
            </a:r>
            <a:endParaRPr sz="3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 name="Shape 25"/>
        <p:cNvGrpSpPr/>
        <p:nvPr/>
      </p:nvGrpSpPr>
      <p:grpSpPr>
        <a:xfrm>
          <a:off x="0" y="0"/>
          <a:ext cx="0" cy="0"/>
          <a:chOff x="0" y="0"/>
          <a:chExt cx="0" cy="0"/>
        </a:xfrm>
      </p:grpSpPr>
      <p:sp>
        <p:nvSpPr>
          <p:cNvPr id="26" name="Google Shape;26;p2"/>
          <p:cNvSpPr txBox="1"/>
          <p:nvPr>
            <p:ph type="title"/>
          </p:nvPr>
        </p:nvSpPr>
        <p:spPr>
          <a:xfrm>
            <a:off x="838200" y="365125"/>
            <a:ext cx="10515600" cy="10485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b="1" lang="en-IN"/>
              <a:t>AUTHORS </a:t>
            </a:r>
            <a:endParaRPr b="1"/>
          </a:p>
        </p:txBody>
      </p:sp>
      <p:sp>
        <p:nvSpPr>
          <p:cNvPr id="27" name="Google Shape;27;p2"/>
          <p:cNvSpPr txBox="1"/>
          <p:nvPr>
            <p:ph idx="1" type="body"/>
          </p:nvPr>
        </p:nvSpPr>
        <p:spPr>
          <a:xfrm>
            <a:off x="838200" y="1413625"/>
            <a:ext cx="10515600" cy="4763100"/>
          </a:xfrm>
          <a:prstGeom prst="rect">
            <a:avLst/>
          </a:prstGeom>
          <a:noFill/>
          <a:ln>
            <a:noFill/>
          </a:ln>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IN"/>
              <a:t> Morrison Vein Institute, Scottsdalea; the Lake Washington Vascular, Bellevueb; the Sentara Vascular Specialists, Virginia Beachc; the Cosmetic Laser Dermatology, San Diegod; the Vein Clinics of America, Oakbrooke; the Maryland Laser, Skin, and Vein Institute, Hunt Valleyf; the Wild Iris Consulting LLC, Palo Altog; and the Inovia Vein Specialty Center, Bend.h</a:t>
            </a:r>
            <a:endParaRPr/>
          </a:p>
          <a:p>
            <a:pPr indent="-342900" lvl="0" marL="457200" rtl="0" algn="l">
              <a:spcBef>
                <a:spcPts val="0"/>
              </a:spcBef>
              <a:spcAft>
                <a:spcPts val="0"/>
              </a:spcAft>
              <a:buSzPts val="1800"/>
              <a:buChar char="•"/>
            </a:pPr>
            <a:r>
              <a:rPr lang="en-IN"/>
              <a:t>Nick Morrison, MD,a Kathleen Gibson, MD,b Scott McEnroe, MD,c Mitchel Goldman, MD,d Ted King, MD,e Robert Weiss, MD,f Daniel Cher, MD,g and Andrew Jones, MD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69E1E-A2AE-F1C6-309E-DDF05A264010}"/>
              </a:ext>
            </a:extLst>
          </p:cNvPr>
          <p:cNvSpPr>
            <a:spLocks noGrp="1"/>
          </p:cNvSpPr>
          <p:nvPr>
            <p:ph type="title"/>
          </p:nvPr>
        </p:nvSpPr>
        <p:spPr>
          <a:xfrm>
            <a:off x="838200" y="365126"/>
            <a:ext cx="10515600" cy="726696"/>
          </a:xfrm>
        </p:spPr>
        <p:txBody>
          <a:bodyPr>
            <a:normAutofit/>
          </a:bodyPr>
          <a:lstStyle/>
          <a:p>
            <a:r>
              <a:rPr lang="en-IN" sz="3600" dirty="0"/>
              <a:t>                                  </a:t>
            </a:r>
            <a:r>
              <a:rPr lang="en-IN" sz="3600" b="1" dirty="0"/>
              <a:t>INTRODUCTION</a:t>
            </a:r>
            <a:endParaRPr lang="en-IN" sz="3600" dirty="0"/>
          </a:p>
        </p:txBody>
      </p:sp>
      <p:sp>
        <p:nvSpPr>
          <p:cNvPr id="3" name="Content Placeholder 2">
            <a:extLst>
              <a:ext uri="{FF2B5EF4-FFF2-40B4-BE49-F238E27FC236}">
                <a16:creationId xmlns:a16="http://schemas.microsoft.com/office/drawing/2014/main" id="{660A55FD-BDCF-F7FF-9C8A-FEB34968B082}"/>
              </a:ext>
            </a:extLst>
          </p:cNvPr>
          <p:cNvSpPr>
            <a:spLocks noGrp="1"/>
          </p:cNvSpPr>
          <p:nvPr>
            <p:ph idx="1"/>
          </p:nvPr>
        </p:nvSpPr>
        <p:spPr>
          <a:xfrm>
            <a:off x="838200" y="1378424"/>
            <a:ext cx="10515600" cy="4798539"/>
          </a:xfrm>
        </p:spPr>
        <p:txBody>
          <a:bodyPr/>
          <a:lstStyle/>
          <a:p>
            <a:pPr algn="l"/>
            <a:r>
              <a:rPr lang="en-IN" dirty="0">
                <a:latin typeface="AdvOT9e06db82"/>
              </a:rPr>
              <a:t>In the m</a:t>
            </a:r>
            <a:r>
              <a:rPr lang="en-IN" sz="2800" b="0" i="0" u="none" strike="noStrike" baseline="0" dirty="0">
                <a:latin typeface="AdvOT9e06db82"/>
              </a:rPr>
              <a:t>ost common manifestation of Chronic venous disorders, the valves in the great saphenous vein (GSV) and other super</a:t>
            </a:r>
            <a:r>
              <a:rPr lang="en-IN" sz="2800" b="0" i="0" u="none" strike="noStrike" baseline="0" dirty="0">
                <a:latin typeface="AdvOT9e06db82+fb"/>
              </a:rPr>
              <a:t>fi</a:t>
            </a:r>
            <a:r>
              <a:rPr lang="en-IN" sz="2800" b="0" i="0" u="none" strike="noStrike" baseline="0" dirty="0">
                <a:latin typeface="AdvOT9e06db82"/>
              </a:rPr>
              <a:t>cial veins transporting blood from the legs toward the heart are </a:t>
            </a:r>
            <a:r>
              <a:rPr lang="en-IN" sz="2800" b="1" i="0" u="none" strike="noStrike" baseline="0" dirty="0">
                <a:latin typeface="AdvOT9e06db82"/>
              </a:rPr>
              <a:t>dysfunctional</a:t>
            </a:r>
            <a:r>
              <a:rPr lang="en-IN" sz="2800" b="0" i="0" u="none" strike="noStrike" baseline="0" dirty="0">
                <a:latin typeface="AdvOT9e06db82"/>
              </a:rPr>
              <a:t>, leading to venous dilation and stasis, causing symptoms and physical </a:t>
            </a:r>
            <a:r>
              <a:rPr lang="en-IN" sz="2800" b="0" i="0" u="none" strike="noStrike" baseline="0" dirty="0">
                <a:latin typeface="AdvOT9e06db82+fb"/>
              </a:rPr>
              <a:t>fi</a:t>
            </a:r>
            <a:r>
              <a:rPr lang="en-IN" sz="2800" b="0" i="0" u="none" strike="noStrike" baseline="0" dirty="0">
                <a:latin typeface="AdvOT9e06db82"/>
              </a:rPr>
              <a:t>ndings such as fatigue, swelling, pain, chronic skin changes, spontaneous </a:t>
            </a:r>
            <a:r>
              <a:rPr lang="en-IN" sz="2800" b="0" i="0" u="none" strike="noStrike" baseline="0" dirty="0" err="1">
                <a:latin typeface="AdvOT9e06db82"/>
              </a:rPr>
              <a:t>hemorrhage</a:t>
            </a:r>
            <a:r>
              <a:rPr lang="en-IN" sz="2800" b="0" i="0" u="none" strike="noStrike" baseline="0" dirty="0">
                <a:latin typeface="AdvOT9e06db82"/>
              </a:rPr>
              <a:t>, and leg ulcers.</a:t>
            </a:r>
          </a:p>
          <a:p>
            <a:pPr algn="l"/>
            <a:r>
              <a:rPr lang="en-IN" sz="2800" b="0" i="0" u="none" strike="noStrike" baseline="0" dirty="0" err="1">
                <a:latin typeface="AdvOT9e06db82"/>
              </a:rPr>
              <a:t>Endovenous</a:t>
            </a:r>
            <a:r>
              <a:rPr lang="en-IN" sz="2800" b="0" i="0" u="none" strike="noStrike" baseline="0" dirty="0">
                <a:latin typeface="AdvOT9e06db82"/>
              </a:rPr>
              <a:t> thermal ablation (EVTA) by radiofrequency ablation (RFA) or laser ablation has been shown to be a safe and effective treatment of CVD with high long-term target vein closure rates.</a:t>
            </a:r>
            <a:endParaRPr lang="en-IN" dirty="0"/>
          </a:p>
        </p:txBody>
      </p:sp>
    </p:spTree>
    <p:extLst>
      <p:ext uri="{BB962C8B-B14F-4D97-AF65-F5344CB8AC3E}">
        <p14:creationId xmlns:p14="http://schemas.microsoft.com/office/powerpoint/2010/main" val="702471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4B09-E017-165A-6AF0-ABE273B7F34D}"/>
              </a:ext>
            </a:extLst>
          </p:cNvPr>
          <p:cNvSpPr>
            <a:spLocks noGrp="1"/>
          </p:cNvSpPr>
          <p:nvPr>
            <p:ph type="title"/>
          </p:nvPr>
        </p:nvSpPr>
        <p:spPr>
          <a:xfrm>
            <a:off x="838200" y="365126"/>
            <a:ext cx="10515600" cy="849526"/>
          </a:xfrm>
        </p:spPr>
        <p:txBody>
          <a:bodyPr>
            <a:normAutofit/>
          </a:bodyPr>
          <a:lstStyle/>
          <a:p>
            <a:r>
              <a:rPr lang="en-IN" sz="3600" b="1" dirty="0"/>
              <a:t>                CYANOACRYLATE EMBOLIZATION </a:t>
            </a:r>
          </a:p>
        </p:txBody>
      </p:sp>
      <p:sp>
        <p:nvSpPr>
          <p:cNvPr id="3" name="Content Placeholder 2">
            <a:extLst>
              <a:ext uri="{FF2B5EF4-FFF2-40B4-BE49-F238E27FC236}">
                <a16:creationId xmlns:a16="http://schemas.microsoft.com/office/drawing/2014/main" id="{AE823D79-EE81-C0C8-BD3D-504EA6E0212A}"/>
              </a:ext>
            </a:extLst>
          </p:cNvPr>
          <p:cNvSpPr>
            <a:spLocks noGrp="1"/>
          </p:cNvSpPr>
          <p:nvPr>
            <p:ph idx="1"/>
          </p:nvPr>
        </p:nvSpPr>
        <p:spPr>
          <a:xfrm>
            <a:off x="838200" y="1214652"/>
            <a:ext cx="10515600" cy="4962311"/>
          </a:xfrm>
        </p:spPr>
        <p:txBody>
          <a:bodyPr/>
          <a:lstStyle/>
          <a:p>
            <a:pPr algn="l"/>
            <a:r>
              <a:rPr lang="en-IN" dirty="0">
                <a:latin typeface="AdvOT9e06db82"/>
              </a:rPr>
              <a:t>M</a:t>
            </a:r>
            <a:r>
              <a:rPr lang="en-IN" sz="2800" b="0" i="0" u="none" strike="noStrike" baseline="0" dirty="0">
                <a:latin typeface="AdvOT9e06db82"/>
              </a:rPr>
              <a:t>odi</a:t>
            </a:r>
            <a:r>
              <a:rPr lang="en-IN" sz="2800" b="0" i="0" u="none" strike="noStrike" baseline="0" dirty="0">
                <a:latin typeface="AdvOT9e06db82+fb"/>
              </a:rPr>
              <a:t>fi</a:t>
            </a:r>
            <a:r>
              <a:rPr lang="en-IN" sz="2800" b="0" i="0" u="none" strike="noStrike" baseline="0" dirty="0">
                <a:latin typeface="AdvOT9e06db82"/>
              </a:rPr>
              <a:t>ed Cyanoacrylate has been developed with the following desirable properties</a:t>
            </a:r>
          </a:p>
          <a:p>
            <a:pPr marL="0" indent="0" algn="l">
              <a:buNone/>
            </a:pPr>
            <a:r>
              <a:rPr lang="en-IN" sz="2800" b="0" i="0" u="none" strike="noStrike" baseline="0" dirty="0">
                <a:latin typeface="AdvOT9e06db82"/>
              </a:rPr>
              <a:t>(1) Rapid polymerization on contact with blood and tissue</a:t>
            </a:r>
          </a:p>
          <a:p>
            <a:pPr marL="0" indent="0" algn="l">
              <a:buNone/>
            </a:pPr>
            <a:r>
              <a:rPr lang="en-IN" sz="2800" b="0" i="0" u="none" strike="noStrike" baseline="0" dirty="0">
                <a:latin typeface="AdvOT9e06db82"/>
              </a:rPr>
              <a:t>(2) </a:t>
            </a:r>
            <a:r>
              <a:rPr lang="en-IN" sz="2800" b="0" i="0" u="none" strike="noStrike" baseline="0" dirty="0">
                <a:latin typeface="AdvOT9e06db82+fb"/>
              </a:rPr>
              <a:t>Fl</a:t>
            </a:r>
            <a:r>
              <a:rPr lang="en-IN" sz="2800" b="0" i="0" u="none" strike="noStrike" baseline="0" dirty="0">
                <a:latin typeface="AdvOT9e06db82"/>
              </a:rPr>
              <a:t>exibility suf</a:t>
            </a:r>
            <a:r>
              <a:rPr lang="en-IN" sz="2800" b="0" i="0" u="none" strike="noStrike" baseline="0" dirty="0">
                <a:latin typeface="AdvOT9e06db82+fb"/>
              </a:rPr>
              <a:t>fi</a:t>
            </a:r>
            <a:r>
              <a:rPr lang="en-IN" sz="2800" b="0" i="0" u="none" strike="noStrike" baseline="0" dirty="0">
                <a:latin typeface="AdvOT9e06db82"/>
              </a:rPr>
              <a:t>cient to tolerate dynamic movement in the legs without generation of symptoms or being perceptible by the patient </a:t>
            </a:r>
          </a:p>
          <a:p>
            <a:pPr marL="0" indent="0" algn="l">
              <a:buNone/>
            </a:pPr>
            <a:r>
              <a:rPr lang="en-IN" sz="2800" b="0" i="0" u="none" strike="noStrike" baseline="0" dirty="0">
                <a:latin typeface="AdvOT9e06db82"/>
              </a:rPr>
              <a:t>(3) high viscosity to eliminate the risk of embolization to the deep veins or pulmonary circulation</a:t>
            </a:r>
            <a:endParaRPr lang="en-IN" dirty="0"/>
          </a:p>
        </p:txBody>
      </p:sp>
    </p:spTree>
    <p:extLst>
      <p:ext uri="{BB962C8B-B14F-4D97-AF65-F5344CB8AC3E}">
        <p14:creationId xmlns:p14="http://schemas.microsoft.com/office/powerpoint/2010/main" val="1997435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1F000-988C-904F-82CF-801AA1728B5B}"/>
              </a:ext>
            </a:extLst>
          </p:cNvPr>
          <p:cNvSpPr>
            <a:spLocks noGrp="1"/>
          </p:cNvSpPr>
          <p:nvPr>
            <p:ph type="title"/>
          </p:nvPr>
        </p:nvSpPr>
        <p:spPr>
          <a:xfrm>
            <a:off x="838200" y="204717"/>
            <a:ext cx="10515600" cy="600501"/>
          </a:xfrm>
        </p:spPr>
        <p:txBody>
          <a:bodyPr>
            <a:normAutofit/>
          </a:bodyPr>
          <a:lstStyle/>
          <a:p>
            <a:r>
              <a:rPr lang="en-IN" sz="3600" dirty="0"/>
              <a:t>                                        </a:t>
            </a:r>
            <a:r>
              <a:rPr lang="en-IN" sz="3600" b="1" dirty="0"/>
              <a:t>METHODS</a:t>
            </a:r>
            <a:r>
              <a:rPr lang="en-IN" sz="3600" dirty="0"/>
              <a:t> </a:t>
            </a:r>
          </a:p>
        </p:txBody>
      </p:sp>
      <p:sp>
        <p:nvSpPr>
          <p:cNvPr id="3" name="Content Placeholder 2">
            <a:extLst>
              <a:ext uri="{FF2B5EF4-FFF2-40B4-BE49-F238E27FC236}">
                <a16:creationId xmlns:a16="http://schemas.microsoft.com/office/drawing/2014/main" id="{1E7FB0DE-41D0-A71F-29A3-EA28A7756B61}"/>
              </a:ext>
            </a:extLst>
          </p:cNvPr>
          <p:cNvSpPr>
            <a:spLocks noGrp="1"/>
          </p:cNvSpPr>
          <p:nvPr>
            <p:ph idx="1"/>
          </p:nvPr>
        </p:nvSpPr>
        <p:spPr>
          <a:xfrm>
            <a:off x="838200" y="996288"/>
            <a:ext cx="10515600" cy="5180676"/>
          </a:xfrm>
        </p:spPr>
        <p:txBody>
          <a:bodyPr>
            <a:normAutofit fontScale="85000" lnSpcReduction="20000"/>
          </a:bodyPr>
          <a:lstStyle/>
          <a:p>
            <a:r>
              <a:rPr lang="en-IN" b="1" dirty="0"/>
              <a:t>STUDY DESIGN: </a:t>
            </a:r>
            <a:r>
              <a:rPr lang="en-IN" dirty="0" err="1"/>
              <a:t>Multicenter</a:t>
            </a:r>
            <a:r>
              <a:rPr lang="en-IN" dirty="0"/>
              <a:t>, Prospective </a:t>
            </a:r>
            <a:r>
              <a:rPr lang="en-IN" dirty="0" err="1"/>
              <a:t>randomied</a:t>
            </a:r>
            <a:r>
              <a:rPr lang="en-IN" dirty="0"/>
              <a:t> control trial</a:t>
            </a:r>
          </a:p>
          <a:p>
            <a:r>
              <a:rPr lang="en-IN" b="1" dirty="0"/>
              <a:t> </a:t>
            </a:r>
            <a:r>
              <a:rPr lang="en-IN" sz="2800" b="1" i="0" u="none" strike="noStrike" baseline="0" dirty="0">
                <a:latin typeface="AdvOT9e06db82"/>
              </a:rPr>
              <a:t>Inclusion criteria</a:t>
            </a:r>
          </a:p>
          <a:p>
            <a:pPr algn="l">
              <a:buFont typeface="Wingdings" panose="05000000000000000000" pitchFamily="2" charset="2"/>
              <a:buChar char="Ø"/>
            </a:pPr>
            <a:r>
              <a:rPr lang="en-IN" sz="2800" b="0" i="0" u="none" strike="noStrike" baseline="0" dirty="0">
                <a:latin typeface="AdvOT9e06db82"/>
              </a:rPr>
              <a:t>Age 21 years to 70 years at the time of screening</a:t>
            </a:r>
          </a:p>
          <a:p>
            <a:pPr algn="l">
              <a:buFont typeface="Wingdings" panose="05000000000000000000" pitchFamily="2" charset="2"/>
              <a:buChar char="Ø"/>
            </a:pPr>
            <a:r>
              <a:rPr lang="en-IN" sz="2800" b="0" i="0" u="none" strike="noStrike" baseline="0" dirty="0">
                <a:latin typeface="AdvOT9e06db82"/>
              </a:rPr>
              <a:t>Re</a:t>
            </a:r>
            <a:r>
              <a:rPr lang="en-IN" sz="2800" b="0" i="0" u="none" strike="noStrike" baseline="0" dirty="0">
                <a:latin typeface="AdvOT9e06db82+fb"/>
              </a:rPr>
              <a:t>fl</a:t>
            </a:r>
            <a:r>
              <a:rPr lang="en-IN" sz="2800" b="0" i="0" u="none" strike="noStrike" baseline="0" dirty="0">
                <a:latin typeface="AdvOT9e06db82"/>
              </a:rPr>
              <a:t>ux in the GSV </a:t>
            </a:r>
            <a:r>
              <a:rPr lang="en-IN" sz="2800" b="0" i="0" u="none" strike="noStrike" baseline="0" dirty="0">
                <a:latin typeface="AdvP4C4E51"/>
              </a:rPr>
              <a:t>&gt;</a:t>
            </a:r>
            <a:r>
              <a:rPr lang="en-IN" sz="2800" b="0" i="0" u="none" strike="noStrike" baseline="0" dirty="0">
                <a:latin typeface="AdvOT9e06db82"/>
              </a:rPr>
              <a:t>0.5 second</a:t>
            </a:r>
          </a:p>
          <a:p>
            <a:pPr algn="l">
              <a:buFont typeface="Wingdings" panose="05000000000000000000" pitchFamily="2" charset="2"/>
              <a:buChar char="Ø"/>
            </a:pPr>
            <a:r>
              <a:rPr lang="en-IN" sz="2800" b="0" i="0" u="none" strike="noStrike" baseline="0" dirty="0">
                <a:latin typeface="AdvOT9e06db82"/>
              </a:rPr>
              <a:t>One or more of the following symptoms related to the target vein: aching, throbbing, heaviness, fatigue, pruritus, night cramps, restlessness, generalized pain or discomfort, swelling</a:t>
            </a:r>
          </a:p>
          <a:p>
            <a:pPr algn="l">
              <a:buFont typeface="Wingdings" panose="05000000000000000000" pitchFamily="2" charset="2"/>
              <a:buChar char="Ø"/>
            </a:pPr>
            <a:r>
              <a:rPr lang="en-IN" sz="2800" b="0" i="0" u="none" strike="noStrike" baseline="0" dirty="0">
                <a:latin typeface="AdvOT9e06db82"/>
              </a:rPr>
              <a:t> GSV diameter while standing of 3-12 mm throughout the target vein as measured by duplex ultrasound</a:t>
            </a:r>
          </a:p>
          <a:p>
            <a:pPr algn="l">
              <a:buFont typeface="Wingdings" panose="05000000000000000000" pitchFamily="2" charset="2"/>
              <a:buChar char="Ø"/>
            </a:pPr>
            <a:r>
              <a:rPr lang="en-IN" sz="2800" b="0" i="0" u="none" strike="noStrike" baseline="0" dirty="0">
                <a:latin typeface="AdvOT9e06db82"/>
              </a:rPr>
              <a:t>CEAP classi</a:t>
            </a:r>
            <a:r>
              <a:rPr lang="en-IN" sz="2800" b="0" i="0" u="none" strike="noStrike" baseline="0" dirty="0">
                <a:latin typeface="AdvOT9e06db82+fb"/>
              </a:rPr>
              <a:t>fi</a:t>
            </a:r>
            <a:r>
              <a:rPr lang="en-IN" sz="2800" b="0" i="0" u="none" strike="noStrike" baseline="0" dirty="0">
                <a:latin typeface="AdvOT9e06db82"/>
              </a:rPr>
              <a:t>cation of C2 (if symptomatic)-C4b</a:t>
            </a:r>
          </a:p>
          <a:p>
            <a:pPr algn="l">
              <a:buFont typeface="Wingdings" panose="05000000000000000000" pitchFamily="2" charset="2"/>
              <a:buChar char="Ø"/>
            </a:pPr>
            <a:r>
              <a:rPr lang="en-IN" sz="2800" b="0" i="0" u="none" strike="noStrike" baseline="0" dirty="0">
                <a:latin typeface="AdvOT9e06db82"/>
              </a:rPr>
              <a:t>Ability to walk unassisted</a:t>
            </a:r>
          </a:p>
          <a:p>
            <a:pPr algn="l">
              <a:buFont typeface="Wingdings" panose="05000000000000000000" pitchFamily="2" charset="2"/>
              <a:buChar char="Ø"/>
            </a:pPr>
            <a:r>
              <a:rPr lang="en-IN" sz="2800" b="0" i="0" u="none" strike="noStrike" baseline="0" dirty="0">
                <a:latin typeface="AdvOT9e06db82"/>
              </a:rPr>
              <a:t>Ability to attend follow-up visits</a:t>
            </a:r>
          </a:p>
          <a:p>
            <a:pPr algn="l">
              <a:buFont typeface="Wingdings" panose="05000000000000000000" pitchFamily="2" charset="2"/>
              <a:buChar char="Ø"/>
            </a:pPr>
            <a:r>
              <a:rPr lang="en-IN" sz="2800" b="0" i="0" u="none" strike="noStrike" baseline="0" dirty="0">
                <a:latin typeface="AdvOT9e06db82"/>
              </a:rPr>
              <a:t>Ability to understand the requirements of the study and to provide informed consent</a:t>
            </a:r>
            <a:endParaRPr lang="en-IN" b="1" dirty="0"/>
          </a:p>
        </p:txBody>
      </p:sp>
    </p:spTree>
    <p:extLst>
      <p:ext uri="{BB962C8B-B14F-4D97-AF65-F5344CB8AC3E}">
        <p14:creationId xmlns:p14="http://schemas.microsoft.com/office/powerpoint/2010/main" val="1423846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D879D-E828-4632-4E83-24B8B97B8717}"/>
              </a:ext>
            </a:extLst>
          </p:cNvPr>
          <p:cNvSpPr>
            <a:spLocks noGrp="1"/>
          </p:cNvSpPr>
          <p:nvPr>
            <p:ph type="title"/>
          </p:nvPr>
        </p:nvSpPr>
        <p:spPr>
          <a:xfrm>
            <a:off x="838200" y="365125"/>
            <a:ext cx="10515600" cy="822230"/>
          </a:xfrm>
        </p:spPr>
        <p:txBody>
          <a:bodyPr>
            <a:normAutofit/>
          </a:bodyPr>
          <a:lstStyle/>
          <a:p>
            <a:r>
              <a:rPr lang="en-IN" sz="3600" dirty="0"/>
              <a:t>                         </a:t>
            </a:r>
          </a:p>
        </p:txBody>
      </p:sp>
      <p:sp>
        <p:nvSpPr>
          <p:cNvPr id="3" name="Content Placeholder 2">
            <a:extLst>
              <a:ext uri="{FF2B5EF4-FFF2-40B4-BE49-F238E27FC236}">
                <a16:creationId xmlns:a16="http://schemas.microsoft.com/office/drawing/2014/main" id="{210FFECC-DD36-C628-E02E-C6B46D23476B}"/>
              </a:ext>
            </a:extLst>
          </p:cNvPr>
          <p:cNvSpPr>
            <a:spLocks noGrp="1"/>
          </p:cNvSpPr>
          <p:nvPr>
            <p:ph idx="1"/>
          </p:nvPr>
        </p:nvSpPr>
        <p:spPr>
          <a:xfrm>
            <a:off x="838200" y="477672"/>
            <a:ext cx="10515600" cy="5699291"/>
          </a:xfrm>
        </p:spPr>
        <p:txBody>
          <a:bodyPr>
            <a:normAutofit fontScale="92500"/>
          </a:bodyPr>
          <a:lstStyle/>
          <a:p>
            <a:pPr algn="l"/>
            <a:r>
              <a:rPr lang="en-IN" sz="2800" b="1" i="0" u="none" strike="noStrike" baseline="0" dirty="0">
                <a:latin typeface="AdvOT9e06db82"/>
              </a:rPr>
              <a:t>Exclusion criteria</a:t>
            </a:r>
            <a:endParaRPr lang="en-IN" sz="2800" b="0" i="0" u="none" strike="noStrike" baseline="0" dirty="0">
              <a:latin typeface="AdvOT9e06db82"/>
            </a:endParaRPr>
          </a:p>
          <a:p>
            <a:pPr algn="l">
              <a:buFont typeface="Wingdings" panose="05000000000000000000" pitchFamily="2" charset="2"/>
              <a:buChar char="Ø"/>
            </a:pPr>
            <a:r>
              <a:rPr lang="en-IN" sz="2800" b="0" i="0" u="none" strike="noStrike" baseline="0" dirty="0">
                <a:latin typeface="AdvOT9e06db82"/>
              </a:rPr>
              <a:t> Symptomatic peripheral arterial disease with ABI </a:t>
            </a:r>
            <a:r>
              <a:rPr lang="en-IN" sz="2800" b="0" i="0" u="none" strike="noStrike" baseline="0" dirty="0">
                <a:latin typeface="AdvP4C4E51"/>
              </a:rPr>
              <a:t>&lt;</a:t>
            </a:r>
            <a:r>
              <a:rPr lang="en-IN" sz="2800" b="0" i="0" u="none" strike="noStrike" baseline="0" dirty="0">
                <a:latin typeface="AdvOT9e06db82"/>
              </a:rPr>
              <a:t>0.89</a:t>
            </a:r>
          </a:p>
          <a:p>
            <a:pPr algn="l">
              <a:buFont typeface="Wingdings" panose="05000000000000000000" pitchFamily="2" charset="2"/>
              <a:buChar char="Ø"/>
            </a:pPr>
            <a:r>
              <a:rPr lang="en-IN" sz="2800" b="0" i="0" u="none" strike="noStrike" baseline="0" dirty="0">
                <a:latin typeface="AdvOT9e06db82"/>
              </a:rPr>
              <a:t>Current, regular use of systemic anticoagulation (</a:t>
            </a:r>
            <a:r>
              <a:rPr lang="en-IN" sz="2800" b="0" i="0" u="none" strike="noStrike" baseline="0" dirty="0" err="1">
                <a:latin typeface="AdvOT9e06db82"/>
              </a:rPr>
              <a:t>eg</a:t>
            </a:r>
            <a:r>
              <a:rPr lang="en-IN" sz="2800" b="0" i="0" u="none" strike="noStrike" baseline="0" dirty="0">
                <a:latin typeface="AdvOT9e06db82"/>
              </a:rPr>
              <a:t>, warfarin, heparin)</a:t>
            </a:r>
          </a:p>
          <a:p>
            <a:pPr algn="l">
              <a:buFont typeface="Wingdings" panose="05000000000000000000" pitchFamily="2" charset="2"/>
              <a:buChar char="Ø"/>
            </a:pPr>
            <a:r>
              <a:rPr lang="en-IN" sz="2800" b="0" i="0" u="none" strike="noStrike" baseline="0" dirty="0">
                <a:latin typeface="AdvOT9e06db82"/>
              </a:rPr>
              <a:t>Previous or suspected deep venous thrombosis or pulmonary embolus</a:t>
            </a:r>
          </a:p>
          <a:p>
            <a:pPr algn="l">
              <a:buFont typeface="Wingdings" panose="05000000000000000000" pitchFamily="2" charset="2"/>
              <a:buChar char="Ø"/>
            </a:pPr>
            <a:r>
              <a:rPr lang="en-IN" sz="2800" b="0" i="0" u="none" strike="noStrike" baseline="0" dirty="0">
                <a:latin typeface="AdvOT9e06db82"/>
              </a:rPr>
              <a:t>Previous super</a:t>
            </a:r>
            <a:r>
              <a:rPr lang="en-IN" sz="2800" b="0" i="0" u="none" strike="noStrike" baseline="0" dirty="0">
                <a:latin typeface="AdvOT9e06db82+fb"/>
              </a:rPr>
              <a:t>fi</a:t>
            </a:r>
            <a:r>
              <a:rPr lang="en-IN" sz="2800" b="0" i="0" u="none" strike="noStrike" baseline="0" dirty="0">
                <a:latin typeface="AdvOT9e06db82"/>
              </a:rPr>
              <a:t>cial thrombophlebitis in the target GSV</a:t>
            </a:r>
          </a:p>
          <a:p>
            <a:pPr algn="l">
              <a:buFont typeface="Wingdings" panose="05000000000000000000" pitchFamily="2" charset="2"/>
              <a:buChar char="Ø"/>
            </a:pPr>
            <a:r>
              <a:rPr lang="en-IN" sz="2800" b="0" i="0" u="none" strike="noStrike" baseline="0" dirty="0">
                <a:latin typeface="AdvOT9e06db82"/>
              </a:rPr>
              <a:t>Previous treatment of venous disease in target limb, other than spider vein treatment</a:t>
            </a:r>
          </a:p>
          <a:p>
            <a:pPr algn="l">
              <a:buFont typeface="Wingdings" panose="05000000000000000000" pitchFamily="2" charset="2"/>
              <a:buChar char="Ø"/>
            </a:pPr>
            <a:r>
              <a:rPr lang="en-IN" sz="2800" b="0" i="0" u="none" strike="noStrike" baseline="0" dirty="0">
                <a:latin typeface="AdvOT9e06db82"/>
              </a:rPr>
              <a:t>Known hypercoagulable disorder</a:t>
            </a:r>
          </a:p>
          <a:p>
            <a:pPr algn="l">
              <a:buFont typeface="Wingdings" panose="05000000000000000000" pitchFamily="2" charset="2"/>
              <a:buChar char="Ø"/>
            </a:pPr>
            <a:r>
              <a:rPr lang="en-IN" sz="2800" b="0" i="0" u="none" strike="noStrike" baseline="0" dirty="0">
                <a:latin typeface="AdvOT9e06db82"/>
              </a:rPr>
              <a:t>Aneurysm of the target vein with local vein diameter </a:t>
            </a:r>
            <a:r>
              <a:rPr lang="en-IN" sz="2800" b="0" i="0" u="none" strike="noStrike" baseline="0" dirty="0">
                <a:latin typeface="AdvP4C4E51"/>
              </a:rPr>
              <a:t>&gt;</a:t>
            </a:r>
            <a:r>
              <a:rPr lang="en-IN" sz="2800" b="0" i="0" u="none" strike="noStrike" baseline="0" dirty="0">
                <a:latin typeface="AdvOT9e06db82"/>
              </a:rPr>
              <a:t>12 mm</a:t>
            </a:r>
          </a:p>
          <a:p>
            <a:pPr algn="l">
              <a:buFont typeface="Wingdings" panose="05000000000000000000" pitchFamily="2" charset="2"/>
              <a:buChar char="Ø"/>
            </a:pPr>
            <a:r>
              <a:rPr lang="en-IN" sz="2800" b="0" i="0" u="none" strike="noStrike" baseline="0" dirty="0">
                <a:latin typeface="AdvOT9e06db82"/>
              </a:rPr>
              <a:t>Signi</a:t>
            </a:r>
            <a:r>
              <a:rPr lang="en-IN" sz="2800" b="0" i="0" u="none" strike="noStrike" baseline="0" dirty="0">
                <a:latin typeface="AdvOT9e06db82+fb"/>
              </a:rPr>
              <a:t>fi</a:t>
            </a:r>
            <a:r>
              <a:rPr lang="en-IN" sz="2800" b="0" i="0" u="none" strike="noStrike" baseline="0" dirty="0">
                <a:latin typeface="AdvOT9e06db82"/>
              </a:rPr>
              <a:t>cant, incompetent, ipsilateral small saphenous veins, </a:t>
            </a:r>
            <a:r>
              <a:rPr lang="en-IN" sz="2800" b="0" i="0" u="none" strike="noStrike" baseline="0" dirty="0" err="1">
                <a:latin typeface="AdvOT9e06db82"/>
              </a:rPr>
              <a:t>intersaphenous</a:t>
            </a:r>
            <a:r>
              <a:rPr lang="en-IN" sz="2800" b="0" i="0" u="none" strike="noStrike" baseline="0" dirty="0">
                <a:latin typeface="AdvOT9e06db82"/>
              </a:rPr>
              <a:t> veins, or anterior accessory GSVs</a:t>
            </a:r>
          </a:p>
          <a:p>
            <a:pPr algn="l">
              <a:buFont typeface="Wingdings" panose="05000000000000000000" pitchFamily="2" charset="2"/>
              <a:buChar char="Ø"/>
            </a:pPr>
            <a:r>
              <a:rPr lang="en-IN" sz="2800" b="0" i="0" u="none" strike="noStrike" baseline="0" dirty="0">
                <a:latin typeface="AdvOT9e06db82"/>
              </a:rPr>
              <a:t>Known sensitivity to cyanoacrylate adhesives</a:t>
            </a:r>
          </a:p>
        </p:txBody>
      </p:sp>
    </p:spTree>
    <p:extLst>
      <p:ext uri="{BB962C8B-B14F-4D97-AF65-F5344CB8AC3E}">
        <p14:creationId xmlns:p14="http://schemas.microsoft.com/office/powerpoint/2010/main" val="1477529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51034-EA20-4843-C2CF-54D256B5601B}"/>
              </a:ext>
            </a:extLst>
          </p:cNvPr>
          <p:cNvSpPr>
            <a:spLocks noGrp="1"/>
          </p:cNvSpPr>
          <p:nvPr>
            <p:ph type="title"/>
          </p:nvPr>
        </p:nvSpPr>
        <p:spPr>
          <a:xfrm>
            <a:off x="838200" y="365126"/>
            <a:ext cx="10515600" cy="740344"/>
          </a:xfrm>
        </p:spPr>
        <p:txBody>
          <a:bodyPr>
            <a:normAutofit/>
          </a:bodyPr>
          <a:lstStyle/>
          <a:p>
            <a:r>
              <a:rPr lang="en-IN" sz="3200" dirty="0"/>
              <a:t>                                            </a:t>
            </a:r>
            <a:r>
              <a:rPr lang="en-IN" sz="3200" b="1" dirty="0"/>
              <a:t>METHODS</a:t>
            </a:r>
            <a:endParaRPr lang="en-IN" sz="3200" dirty="0"/>
          </a:p>
        </p:txBody>
      </p:sp>
      <p:sp>
        <p:nvSpPr>
          <p:cNvPr id="3" name="Content Placeholder 2">
            <a:extLst>
              <a:ext uri="{FF2B5EF4-FFF2-40B4-BE49-F238E27FC236}">
                <a16:creationId xmlns:a16="http://schemas.microsoft.com/office/drawing/2014/main" id="{7AB39F96-C281-4B68-A3C3-6EE881C71B38}"/>
              </a:ext>
            </a:extLst>
          </p:cNvPr>
          <p:cNvSpPr>
            <a:spLocks noGrp="1"/>
          </p:cNvSpPr>
          <p:nvPr>
            <p:ph idx="1"/>
          </p:nvPr>
        </p:nvSpPr>
        <p:spPr>
          <a:xfrm>
            <a:off x="838200" y="1105470"/>
            <a:ext cx="10515600" cy="5071493"/>
          </a:xfrm>
        </p:spPr>
        <p:txBody>
          <a:bodyPr>
            <a:normAutofit/>
          </a:bodyPr>
          <a:lstStyle/>
          <a:p>
            <a:pPr algn="l"/>
            <a:r>
              <a:rPr lang="en-IN" dirty="0">
                <a:latin typeface="AdvOT36278dad.B"/>
              </a:rPr>
              <a:t>222 </a:t>
            </a:r>
            <a:r>
              <a:rPr lang="en-IN" sz="2800" b="0" i="0" u="none" strike="noStrike" baseline="0" dirty="0">
                <a:latin typeface="AdvOT36278dad.B"/>
              </a:rPr>
              <a:t>subjects with symptomatic GSV incompetence were randomly assigned to receive either CAE (n </a:t>
            </a:r>
            <a:r>
              <a:rPr lang="en-IN" dirty="0">
                <a:latin typeface="AdvPS3FDD77"/>
              </a:rPr>
              <a:t>=</a:t>
            </a:r>
            <a:r>
              <a:rPr lang="en-IN" sz="2800" b="0" i="0" u="none" strike="noStrike" baseline="0" dirty="0">
                <a:latin typeface="AdvOT36278dad.B"/>
              </a:rPr>
              <a:t>108) with the </a:t>
            </a:r>
            <a:r>
              <a:rPr lang="en-IN" sz="2800" b="0" i="0" u="none" strike="noStrike" baseline="0" dirty="0" err="1">
                <a:latin typeface="AdvOT36278dad.B"/>
              </a:rPr>
              <a:t>VenaSeal</a:t>
            </a:r>
            <a:r>
              <a:rPr lang="en-IN" sz="2800" b="0" i="0" u="none" strike="noStrike" baseline="0" dirty="0">
                <a:latin typeface="AdvOT36278dad.B"/>
              </a:rPr>
              <a:t> </a:t>
            </a:r>
            <a:r>
              <a:rPr lang="en-IN" sz="2800" b="0" i="0" u="none" strike="noStrike" baseline="0" dirty="0" err="1">
                <a:latin typeface="AdvOT36278dad.B"/>
              </a:rPr>
              <a:t>Sapheon</a:t>
            </a:r>
            <a:r>
              <a:rPr lang="en-IN" sz="2800" b="0" i="0" u="none" strike="noStrike" baseline="0" dirty="0">
                <a:latin typeface="AdvOT36278dad.B"/>
              </a:rPr>
              <a:t> Closure System (</a:t>
            </a:r>
            <a:r>
              <a:rPr lang="en-IN" sz="2800" b="0" i="0" u="none" strike="noStrike" baseline="0" dirty="0" err="1">
                <a:latin typeface="AdvOT36278dad.B"/>
              </a:rPr>
              <a:t>Sapheon</a:t>
            </a:r>
            <a:r>
              <a:rPr lang="en-IN" sz="2800" b="0" i="0" u="none" strike="noStrike" baseline="0" dirty="0">
                <a:latin typeface="AdvOT36278dad.B"/>
              </a:rPr>
              <a:t>, Inc, Morrisville, NC) or RFA (n </a:t>
            </a:r>
            <a:r>
              <a:rPr lang="en-IN" dirty="0">
                <a:latin typeface="AdvPS3FDD77"/>
              </a:rPr>
              <a:t>=</a:t>
            </a:r>
            <a:r>
              <a:rPr lang="en-IN" sz="2800" b="0" i="0" u="none" strike="noStrike" baseline="0" dirty="0">
                <a:latin typeface="AdvOT36278dad.B"/>
              </a:rPr>
              <a:t>114)with the </a:t>
            </a:r>
            <a:r>
              <a:rPr lang="en-IN" sz="2800" b="0" i="0" u="none" strike="noStrike" baseline="0" dirty="0" err="1">
                <a:latin typeface="AdvOT36278dad.B"/>
              </a:rPr>
              <a:t>ClosureFast</a:t>
            </a:r>
            <a:r>
              <a:rPr lang="en-IN" sz="2800" b="0" i="0" u="none" strike="noStrike" baseline="0" dirty="0">
                <a:latin typeface="AdvOT36278dad.B"/>
              </a:rPr>
              <a:t> system (Covidien, Mans</a:t>
            </a:r>
            <a:r>
              <a:rPr lang="en-IN" sz="2800" b="0" i="0" u="none" strike="noStrike" baseline="0" dirty="0">
                <a:latin typeface="AdvOT36278dad.B+fb"/>
              </a:rPr>
              <a:t>fi</a:t>
            </a:r>
            <a:r>
              <a:rPr lang="en-IN" sz="2800" b="0" i="0" u="none" strike="noStrike" baseline="0" dirty="0">
                <a:latin typeface="AdvOT36278dad.B"/>
              </a:rPr>
              <a:t>eld, Mass).</a:t>
            </a:r>
          </a:p>
          <a:p>
            <a:pPr algn="l"/>
            <a:r>
              <a:rPr lang="en-IN" sz="2800" b="0" i="0" u="none" strike="noStrike" baseline="0" dirty="0">
                <a:latin typeface="AdvOT36278dad.B"/>
              </a:rPr>
              <a:t>After discharge, subjects returned to the clinic on  </a:t>
            </a:r>
          </a:p>
          <a:p>
            <a:pPr marL="0" indent="0" algn="l">
              <a:buNone/>
            </a:pPr>
            <a:r>
              <a:rPr lang="en-IN" dirty="0">
                <a:latin typeface="AdvOT36278dad.B"/>
              </a:rPr>
              <a:t>                D</a:t>
            </a:r>
            <a:r>
              <a:rPr lang="en-IN" sz="2800" b="0" i="0" u="none" strike="noStrike" baseline="0" dirty="0">
                <a:latin typeface="AdvOT36278dad.B"/>
              </a:rPr>
              <a:t>ay 3</a:t>
            </a:r>
          </a:p>
          <a:p>
            <a:pPr marL="0" indent="0" algn="l">
              <a:buNone/>
            </a:pPr>
            <a:r>
              <a:rPr lang="en-IN" dirty="0">
                <a:latin typeface="AdvOT36278dad.B"/>
              </a:rPr>
              <a:t>                M</a:t>
            </a:r>
            <a:r>
              <a:rPr lang="en-IN" sz="2800" b="0" i="0" u="none" strike="noStrike" baseline="0" dirty="0">
                <a:latin typeface="AdvOT36278dad.B"/>
              </a:rPr>
              <a:t>onths 1 and 3.</a:t>
            </a:r>
          </a:p>
          <a:p>
            <a:pPr algn="l"/>
            <a:r>
              <a:rPr lang="en-IN" sz="2800" b="1" i="0" u="none" strike="noStrike" baseline="0" dirty="0">
                <a:latin typeface="AdvOT36278dad.B"/>
              </a:rPr>
              <a:t>Primary end point </a:t>
            </a:r>
            <a:r>
              <a:rPr lang="en-IN" sz="2800" b="0" i="0" u="none" strike="noStrike" baseline="0" dirty="0">
                <a:latin typeface="AdvOT36278dad.B"/>
              </a:rPr>
              <a:t>was closure of the target vein at month 3 as assessed by duplex ultrasound and adjudicated by an independent vascular ultrasound core laboratory.</a:t>
            </a:r>
            <a:endParaRPr lang="en-IN" dirty="0"/>
          </a:p>
        </p:txBody>
      </p:sp>
    </p:spTree>
    <p:extLst>
      <p:ext uri="{BB962C8B-B14F-4D97-AF65-F5344CB8AC3E}">
        <p14:creationId xmlns:p14="http://schemas.microsoft.com/office/powerpoint/2010/main" val="2445957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4D0573-2952-CFE8-E8BE-7335A4BBF725}"/>
              </a:ext>
            </a:extLst>
          </p:cNvPr>
          <p:cNvSpPr>
            <a:spLocks noGrp="1"/>
          </p:cNvSpPr>
          <p:nvPr>
            <p:ph idx="1"/>
          </p:nvPr>
        </p:nvSpPr>
        <p:spPr>
          <a:xfrm>
            <a:off x="764275" y="464024"/>
            <a:ext cx="10589525" cy="5712939"/>
          </a:xfrm>
        </p:spPr>
        <p:txBody>
          <a:bodyPr/>
          <a:lstStyle/>
          <a:p>
            <a:pPr algn="l"/>
            <a:r>
              <a:rPr lang="en-IN" sz="2800" b="1" i="0" u="none" strike="noStrike" baseline="0" dirty="0">
                <a:latin typeface="AdvOT36278dad.B"/>
              </a:rPr>
              <a:t>Secondary end points </a:t>
            </a:r>
            <a:r>
              <a:rPr lang="en-IN" sz="2800" b="0" i="0" u="none" strike="noStrike" baseline="0" dirty="0">
                <a:latin typeface="AdvOT36278dad.B"/>
              </a:rPr>
              <a:t>included patient-reported pain during vein treatment and extent of ecchymosis at day 3.</a:t>
            </a:r>
          </a:p>
          <a:p>
            <a:pPr algn="l"/>
            <a:r>
              <a:rPr lang="en-IN" sz="2800" b="1" i="0" u="none" strike="noStrike" baseline="0" dirty="0">
                <a:latin typeface="AdvOT36278dad.B"/>
              </a:rPr>
              <a:t>Additional assessments </a:t>
            </a:r>
            <a:r>
              <a:rPr lang="en-IN" sz="2800" b="0" i="0" u="none" strike="noStrike" baseline="0" dirty="0">
                <a:latin typeface="AdvOT36278dad.B"/>
              </a:rPr>
              <a:t>included general and disease-speci</a:t>
            </a:r>
            <a:r>
              <a:rPr lang="en-IN" sz="2800" b="0" i="0" u="none" strike="noStrike" baseline="0" dirty="0">
                <a:latin typeface="AdvOT36278dad.B+fb"/>
              </a:rPr>
              <a:t>fi</a:t>
            </a:r>
            <a:r>
              <a:rPr lang="en-IN" sz="2800" b="0" i="0" u="none" strike="noStrike" baseline="0" dirty="0">
                <a:latin typeface="AdvOT36278dad.B"/>
              </a:rPr>
              <a:t>c quality of life surveys and adverse event rates.</a:t>
            </a:r>
            <a:endParaRPr lang="en-IN" dirty="0"/>
          </a:p>
        </p:txBody>
      </p:sp>
    </p:spTree>
    <p:extLst>
      <p:ext uri="{BB962C8B-B14F-4D97-AF65-F5344CB8AC3E}">
        <p14:creationId xmlns:p14="http://schemas.microsoft.com/office/powerpoint/2010/main" val="2624954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F627E6-2560-D164-F017-A30D2C60D89E}"/>
              </a:ext>
            </a:extLst>
          </p:cNvPr>
          <p:cNvPicPr>
            <a:picLocks noChangeAspect="1"/>
          </p:cNvPicPr>
          <p:nvPr/>
        </p:nvPicPr>
        <p:blipFill>
          <a:blip r:embed="rId2"/>
          <a:stretch>
            <a:fillRect/>
          </a:stretch>
        </p:blipFill>
        <p:spPr>
          <a:xfrm>
            <a:off x="2988860" y="218364"/>
            <a:ext cx="6059606" cy="6639636"/>
          </a:xfrm>
          <a:prstGeom prst="rect">
            <a:avLst/>
          </a:prstGeom>
        </p:spPr>
      </p:pic>
    </p:spTree>
    <p:extLst>
      <p:ext uri="{BB962C8B-B14F-4D97-AF65-F5344CB8AC3E}">
        <p14:creationId xmlns:p14="http://schemas.microsoft.com/office/powerpoint/2010/main" val="3495104170"/>
      </p:ext>
    </p:extLst>
  </p:cSld>
  <p:clrMapOvr>
    <a:masterClrMapping/>
  </p:clrMapOvr>
</p:sld>
</file>

<file path=ppt/tags/tag2.xml><?xml version="1.0" encoding="utf-8"?>
<p:tagLst xmlns:a="http://schemas.openxmlformats.org/drawingml/2006/main" xmlns:r="http://schemas.openxmlformats.org/officeDocument/2006/relationships" xmlns:p="http://schemas.openxmlformats.org/presentationml/2006/main" xmlns:mc="http://schemas.openxmlformats.org/markup-compatibility/2006" xmlns:mv="urn:schemas-microsoft-com:mac:vml">
  <p:tag name="may_ignore_ucw" val="true"/>
  <p:tag name="ppt/notesMasters/notesMaster1.xml" val="2534363291"/>
  <p:tag name="ppt/notesSlides/notesSlide1.xml" val="3126118070"/>
  <p:tag name="ppt/slides/slide20.xml" val="3417806046"/>
  <p:tag name="ppt/notesSlides/notesSlide2.xml" val="3727271328"/>
  <p:tag name="ppt/slides/slide21.xml" val="1020664365"/>
  <p:tag name="ppt/theme/theme2.xml" val="3520736427"/>
  <p:tag name="ppt/slides/slide1.xml" val="3214195641"/>
  <p:tag name="ppt/slides/slide2.xml" val="2149323589"/>
  <p:tag name="ppt/slides/slide3.xml" val="485863883"/>
  <p:tag name="ppt/slides/slide4.xml" val="1701840405"/>
  <p:tag name="ppt/slides/slide5.xml" val="520843442"/>
  <p:tag name="ppt/slides/slide6.xml" val="2729920145"/>
  <p:tag name="ppt/slides/slide7.xml" val="587750087"/>
  <p:tag name="ppt/slides/slide8.xml" val="1811855105"/>
  <p:tag name="ppt/slides/slide9.xml" val="3404400626"/>
  <p:tag name="ppt/slides/slide10.xml" val="1588521057"/>
  <p:tag name="ppt/slides/slide11.xml" val="2848377250"/>
  <p:tag name="ppt/slides/slide12.xml" val="2580747131"/>
  <p:tag name="ppt/slides/slide13.xml" val="3273702361"/>
  <p:tag name="ppt/slides/slide14.xml" val="3485110593"/>
  <p:tag name="ppt/slides/slide15.xml" val="432085657"/>
  <p:tag name="ppt/slides/slide16.xml" val="1488260978"/>
  <p:tag name="ppt/slides/slide17.xml" val="1585285656"/>
  <p:tag name="ppt/slides/slide18.xml" val="1306990718"/>
  <p:tag name="ppt/slides/slide19.xml" val="198317634"/>
  <p:tag name="ppt/slideMasters/slideMaster1.xml" val="2777651105"/>
  <p:tag name="ppt/slideLayouts/slideLayout1.xml" val="3909458539"/>
  <p:tag name="ppt/slideLayouts/slideLayout2.xml" val="2796855829"/>
  <p:tag name="ppt/slideLayouts/slideLayout3.xml" val="3294422676"/>
  <p:tag name="ppt/slideLayouts/slideLayout4.xml" val="3472712514"/>
  <p:tag name="ppt/slideLayouts/slideLayout6.xml" val="2837562030"/>
  <p:tag name="ppt/slideLayouts/slideLayout7.xml" val="3234683362"/>
  <p:tag name="ppt/slideLayouts/slideLayout8.xml" val="90668706"/>
  <p:tag name="ppt/slideLayouts/slideLayout9.xml" val="3610109394"/>
  <p:tag name="ppt/slideLayouts/slideLayout10.xml" val="3740197946"/>
  <p:tag name="ppt/slideLayouts/slideLayout11.xml" val="2208215346"/>
  <p:tag name="ppt/slideLayouts/slideLayout5.xml" val="536589676"/>
  <p:tag name="ppt/theme/theme1.xml" val="1572619131"/>
  <p:tag name="ppt/media/image3.emf" val="618017823"/>
  <p:tag name="ppt/media/image2.png" val="3491171379"/>
  <p:tag name="ppt/media/image4.emf" val="3951076112"/>
  <p:tag name="ppt/media/image1.emf" val="2102095218"/>
  <p:tag name="ppt/media/media1.mp4" val="37131449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