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61" r:id="rId5"/>
    <p:sldId id="258" r:id="rId6"/>
    <p:sldId id="259" r:id="rId7"/>
    <p:sldId id="260" r:id="rId8"/>
    <p:sldId id="262" r:id="rId9"/>
    <p:sldId id="263" r:id="rId10"/>
    <p:sldId id="264" r:id="rId11"/>
    <p:sldId id="265" r:id="rId12"/>
    <p:sldId id="266" r:id="rId13"/>
    <p:sldId id="289" r:id="rId14"/>
    <p:sldId id="267" r:id="rId15"/>
    <p:sldId id="295" r:id="rId16"/>
    <p:sldId id="296" r:id="rId17"/>
    <p:sldId id="294" r:id="rId18"/>
    <p:sldId id="268" r:id="rId19"/>
    <p:sldId id="286" r:id="rId20"/>
    <p:sldId id="287" r:id="rId21"/>
    <p:sldId id="288" r:id="rId22"/>
    <p:sldId id="273" r:id="rId23"/>
    <p:sldId id="275" r:id="rId24"/>
    <p:sldId id="276" r:id="rId25"/>
    <p:sldId id="277" r:id="rId26"/>
    <p:sldId id="278" r:id="rId27"/>
    <p:sldId id="279" r:id="rId28"/>
    <p:sldId id="280" r:id="rId29"/>
    <p:sldId id="281" r:id="rId30"/>
    <p:sldId id="282" r:id="rId31"/>
    <p:sldId id="283" r:id="rId32"/>
    <p:sldId id="284" r:id="rId33"/>
    <p:sldId id="292" r:id="rId34"/>
    <p:sldId id="285"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18C13E-3AF4-40FF-9A84-FF291EE90B8A}">
          <p14:sldIdLst>
            <p14:sldId id="256"/>
            <p14:sldId id="271"/>
            <p14:sldId id="257"/>
            <p14:sldId id="261"/>
            <p14:sldId id="258"/>
            <p14:sldId id="259"/>
            <p14:sldId id="260"/>
            <p14:sldId id="262"/>
            <p14:sldId id="263"/>
            <p14:sldId id="264"/>
            <p14:sldId id="265"/>
            <p14:sldId id="266"/>
            <p14:sldId id="289"/>
            <p14:sldId id="267"/>
            <p14:sldId id="295"/>
            <p14:sldId id="296"/>
            <p14:sldId id="294"/>
            <p14:sldId id="268"/>
            <p14:sldId id="286"/>
            <p14:sldId id="287"/>
            <p14:sldId id="288"/>
            <p14:sldId id="273"/>
            <p14:sldId id="275"/>
            <p14:sldId id="276"/>
            <p14:sldId id="277"/>
            <p14:sldId id="278"/>
            <p14:sldId id="279"/>
            <p14:sldId id="280"/>
            <p14:sldId id="281"/>
            <p14:sldId id="282"/>
            <p14:sldId id="283"/>
            <p14:sldId id="284"/>
            <p14:sldId id="292"/>
            <p14:sldId id="285"/>
            <p14:sldId id="29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FA96-88EE-4AE0-BF02-AE1F9CC1EBFB}"/>
              </a:ext>
            </a:extLst>
          </p:cNvPr>
          <p:cNvSpPr>
            <a:spLocks noGrp="1"/>
          </p:cNvSpPr>
          <p:nvPr>
            <p:ph type="ctrTitle"/>
          </p:nvPr>
        </p:nvSpPr>
        <p:spPr>
          <a:xfrm>
            <a:off x="2334827" y="1384917"/>
            <a:ext cx="6915787" cy="1548986"/>
          </a:xfrm>
        </p:spPr>
        <p:txBody>
          <a:bodyPr/>
          <a:lstStyle/>
          <a:p>
            <a:r>
              <a:rPr lang="en-IN" sz="2800" dirty="0"/>
              <a:t>Perineal resectional procedures for the treatment of compete rectal prolapse:</a:t>
            </a:r>
            <a:br>
              <a:rPr lang="en-IN" sz="2800" dirty="0"/>
            </a:br>
            <a:r>
              <a:rPr lang="en-IN" sz="2800" dirty="0"/>
              <a:t>A systematic review of the literature </a:t>
            </a:r>
          </a:p>
        </p:txBody>
      </p:sp>
      <p:sp>
        <p:nvSpPr>
          <p:cNvPr id="3" name="Subtitle 2">
            <a:extLst>
              <a:ext uri="{FF2B5EF4-FFF2-40B4-BE49-F238E27FC236}">
                <a16:creationId xmlns:a16="http://schemas.microsoft.com/office/drawing/2014/main" id="{29806185-A0BD-4C5D-9959-363460E701B5}"/>
              </a:ext>
            </a:extLst>
          </p:cNvPr>
          <p:cNvSpPr>
            <a:spLocks noGrp="1"/>
          </p:cNvSpPr>
          <p:nvPr>
            <p:ph type="subTitle" idx="1"/>
          </p:nvPr>
        </p:nvSpPr>
        <p:spPr>
          <a:xfrm>
            <a:off x="2692398" y="3429000"/>
            <a:ext cx="6815669" cy="1888724"/>
          </a:xfrm>
        </p:spPr>
        <p:txBody>
          <a:bodyPr>
            <a:normAutofit fontScale="85000" lnSpcReduction="20000"/>
          </a:bodyPr>
          <a:lstStyle/>
          <a:p>
            <a:pPr algn="l"/>
            <a:r>
              <a:rPr lang="en-IN" dirty="0" err="1"/>
              <a:t>Chief:Dr.Bethsy</a:t>
            </a:r>
            <a:r>
              <a:rPr lang="en-IN" dirty="0"/>
              <a:t> Priscilla MS.,DGO</a:t>
            </a:r>
          </a:p>
          <a:p>
            <a:pPr algn="l"/>
            <a:r>
              <a:rPr lang="en-IN" dirty="0" err="1"/>
              <a:t>Asst.Prof:Dr.Vivek</a:t>
            </a:r>
            <a:r>
              <a:rPr lang="en-IN" dirty="0"/>
              <a:t> MS</a:t>
            </a:r>
          </a:p>
          <a:p>
            <a:pPr algn="l"/>
            <a:r>
              <a:rPr lang="en-IN" dirty="0"/>
              <a:t>                </a:t>
            </a:r>
            <a:r>
              <a:rPr lang="en-IN" dirty="0" err="1"/>
              <a:t>Dr.Athisayamani</a:t>
            </a:r>
            <a:r>
              <a:rPr lang="en-IN" dirty="0"/>
              <a:t> MS </a:t>
            </a:r>
          </a:p>
          <a:p>
            <a:pPr algn="l"/>
            <a:r>
              <a:rPr lang="en-IN" dirty="0"/>
              <a:t>                                                        </a:t>
            </a:r>
            <a:r>
              <a:rPr lang="en-IN" dirty="0" err="1"/>
              <a:t>Dr.Dinakaran.M</a:t>
            </a:r>
            <a:r>
              <a:rPr lang="en-IN" dirty="0"/>
              <a:t> </a:t>
            </a:r>
          </a:p>
          <a:p>
            <a:pPr algn="l"/>
            <a:r>
              <a:rPr lang="en-IN" dirty="0"/>
              <a:t>                                                        1</a:t>
            </a:r>
            <a:r>
              <a:rPr lang="en-IN" baseline="30000" dirty="0"/>
              <a:t>st</a:t>
            </a:r>
            <a:r>
              <a:rPr lang="en-IN" dirty="0"/>
              <a:t> Year post Graduate general surgery.</a:t>
            </a:r>
          </a:p>
          <a:p>
            <a:pPr algn="l"/>
            <a:endParaRPr lang="en-IN" dirty="0"/>
          </a:p>
          <a:p>
            <a:endParaRPr lang="en-IN" dirty="0"/>
          </a:p>
        </p:txBody>
      </p:sp>
    </p:spTree>
    <p:extLst>
      <p:ext uri="{BB962C8B-B14F-4D97-AF65-F5344CB8AC3E}">
        <p14:creationId xmlns:p14="http://schemas.microsoft.com/office/powerpoint/2010/main" val="392416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1123-D51F-4C12-A54D-061026FB9D9B}"/>
              </a:ext>
            </a:extLst>
          </p:cNvPr>
          <p:cNvSpPr>
            <a:spLocks noGrp="1"/>
          </p:cNvSpPr>
          <p:nvPr>
            <p:ph type="title"/>
          </p:nvPr>
        </p:nvSpPr>
        <p:spPr>
          <a:xfrm>
            <a:off x="1537733" y="6291688"/>
            <a:ext cx="9609666" cy="1132624"/>
          </a:xfrm>
        </p:spPr>
        <p:txBody>
          <a:bodyPr/>
          <a:lstStyle/>
          <a:p>
            <a:endParaRPr lang="en-IN" dirty="0"/>
          </a:p>
        </p:txBody>
      </p:sp>
      <p:pic>
        <p:nvPicPr>
          <p:cNvPr id="6" name="Picture Placeholder 5">
            <a:extLst>
              <a:ext uri="{FF2B5EF4-FFF2-40B4-BE49-F238E27FC236}">
                <a16:creationId xmlns:a16="http://schemas.microsoft.com/office/drawing/2014/main" id="{35A4F8D1-205C-4208-9F6E-7E9B9F5412DF}"/>
              </a:ext>
            </a:extLst>
          </p:cNvPr>
          <p:cNvPicPr>
            <a:picLocks noGrp="1" noChangeAspect="1"/>
          </p:cNvPicPr>
          <p:nvPr>
            <p:ph type="pic" idx="1"/>
          </p:nvPr>
        </p:nvPicPr>
        <p:blipFill>
          <a:blip r:embed="rId2"/>
          <a:srcRect t="7461" b="7461"/>
          <a:stretch>
            <a:fillRect/>
          </a:stretch>
        </p:blipFill>
        <p:spPr>
          <a:xfrm>
            <a:off x="1041400" y="1041400"/>
            <a:ext cx="10106025" cy="4833938"/>
          </a:xfrm>
        </p:spPr>
      </p:pic>
      <p:sp>
        <p:nvSpPr>
          <p:cNvPr id="4" name="Text Placeholder 3">
            <a:extLst>
              <a:ext uri="{FF2B5EF4-FFF2-40B4-BE49-F238E27FC236}">
                <a16:creationId xmlns:a16="http://schemas.microsoft.com/office/drawing/2014/main" id="{F3EF85BA-7D26-4DB7-AF88-1C38030D04CB}"/>
              </a:ext>
            </a:extLst>
          </p:cNvPr>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23517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58D8-7DB5-4AA7-8DBD-5478703BD629}"/>
              </a:ext>
            </a:extLst>
          </p:cNvPr>
          <p:cNvSpPr>
            <a:spLocks noGrp="1"/>
          </p:cNvSpPr>
          <p:nvPr>
            <p:ph type="title"/>
          </p:nvPr>
        </p:nvSpPr>
        <p:spPr/>
        <p:txBody>
          <a:bodyPr/>
          <a:lstStyle/>
          <a:p>
            <a:r>
              <a:rPr lang="en-IN" dirty="0"/>
              <a:t>Technical details </a:t>
            </a:r>
          </a:p>
        </p:txBody>
      </p:sp>
      <p:sp>
        <p:nvSpPr>
          <p:cNvPr id="3" name="Content Placeholder 2">
            <a:extLst>
              <a:ext uri="{FF2B5EF4-FFF2-40B4-BE49-F238E27FC236}">
                <a16:creationId xmlns:a16="http://schemas.microsoft.com/office/drawing/2014/main" id="{E441295C-0CC8-4263-AC78-6D7A7A5A9190}"/>
              </a:ext>
            </a:extLst>
          </p:cNvPr>
          <p:cNvSpPr>
            <a:spLocks noGrp="1"/>
          </p:cNvSpPr>
          <p:nvPr>
            <p:ph idx="1"/>
          </p:nvPr>
        </p:nvSpPr>
        <p:spPr/>
        <p:txBody>
          <a:bodyPr/>
          <a:lstStyle/>
          <a:p>
            <a:r>
              <a:rPr lang="en-IN" dirty="0"/>
              <a:t>The procedures were conducted under general anesthesia-5,spinal/epidural anesthesia-8,either general, regional or local anaesthesia-16.ten studies did not report the type of anaesthesia used.</a:t>
            </a:r>
          </a:p>
          <a:p>
            <a:r>
              <a:rPr lang="en-IN" dirty="0"/>
              <a:t>The </a:t>
            </a:r>
            <a:r>
              <a:rPr lang="en-IN" dirty="0" err="1"/>
              <a:t>altemeier</a:t>
            </a:r>
            <a:r>
              <a:rPr lang="en-IN" dirty="0"/>
              <a:t> procedure was performed using Hand-sewn anastomosis in 1389((93.3%)and stapled anastomosis in100(6.7%)patients. simultaneously </a:t>
            </a:r>
            <a:r>
              <a:rPr lang="en-IN" dirty="0" err="1"/>
              <a:t>levatorplasty</a:t>
            </a:r>
            <a:r>
              <a:rPr lang="en-IN" dirty="0"/>
              <a:t> with </a:t>
            </a:r>
            <a:r>
              <a:rPr lang="en-IN" dirty="0" err="1"/>
              <a:t>altemeier</a:t>
            </a:r>
            <a:r>
              <a:rPr lang="en-IN" dirty="0"/>
              <a:t> procedure was performed in 649(43.5)patients.</a:t>
            </a:r>
          </a:p>
          <a:p>
            <a:r>
              <a:rPr lang="en-IN" dirty="0" err="1"/>
              <a:t>Levatorplasty</a:t>
            </a:r>
            <a:r>
              <a:rPr lang="en-IN" dirty="0"/>
              <a:t> with Delorme procedure was performed in 64(9%)patients.</a:t>
            </a:r>
          </a:p>
        </p:txBody>
      </p:sp>
    </p:spTree>
    <p:extLst>
      <p:ext uri="{BB962C8B-B14F-4D97-AF65-F5344CB8AC3E}">
        <p14:creationId xmlns:p14="http://schemas.microsoft.com/office/powerpoint/2010/main" val="426860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0F48-CF2A-40CA-96E9-702F2BDDC7AB}"/>
              </a:ext>
            </a:extLst>
          </p:cNvPr>
          <p:cNvSpPr>
            <a:spLocks noGrp="1"/>
          </p:cNvSpPr>
          <p:nvPr>
            <p:ph type="title"/>
          </p:nvPr>
        </p:nvSpPr>
        <p:spPr>
          <a:xfrm>
            <a:off x="1295402" y="671331"/>
            <a:ext cx="9601196" cy="92597"/>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5499BBD-5752-4ECF-80A2-41BDE983E441}"/>
              </a:ext>
            </a:extLst>
          </p:cNvPr>
          <p:cNvSpPr>
            <a:spLocks noGrp="1"/>
          </p:cNvSpPr>
          <p:nvPr>
            <p:ph idx="1"/>
          </p:nvPr>
        </p:nvSpPr>
        <p:spPr>
          <a:xfrm>
            <a:off x="1295401" y="925975"/>
            <a:ext cx="9601196" cy="4949893"/>
          </a:xfrm>
        </p:spPr>
        <p:txBody>
          <a:bodyPr/>
          <a:lstStyle/>
          <a:p>
            <a:endParaRPr lang="en-IN" dirty="0"/>
          </a:p>
          <a:p>
            <a:r>
              <a:rPr lang="en-IN" dirty="0" err="1"/>
              <a:t>Altemeier</a:t>
            </a:r>
            <a:r>
              <a:rPr lang="en-IN" dirty="0"/>
              <a:t> and Delorme procedures had comparable mean operation time and median length of the resected specimen,</a:t>
            </a:r>
          </a:p>
          <a:p>
            <a:endParaRPr lang="en-IN" dirty="0"/>
          </a:p>
          <a:p>
            <a:r>
              <a:rPr lang="en-IN" dirty="0"/>
              <a:t> whereas Perineal stapled resectional had much shorter operation time and lower median length of the resected specimen (41Vs 96 min ).</a:t>
            </a:r>
          </a:p>
          <a:p>
            <a:r>
              <a:rPr lang="en-IN" dirty="0" err="1"/>
              <a:t>Altemeier</a:t>
            </a:r>
            <a:r>
              <a:rPr lang="en-IN" dirty="0"/>
              <a:t> and perineal stapled procedures had a median hospital stay time of 4.9 and 5 days, compared to 3.5 days for the Delorme procedure.</a:t>
            </a:r>
          </a:p>
        </p:txBody>
      </p:sp>
    </p:spTree>
    <p:extLst>
      <p:ext uri="{BB962C8B-B14F-4D97-AF65-F5344CB8AC3E}">
        <p14:creationId xmlns:p14="http://schemas.microsoft.com/office/powerpoint/2010/main" val="227876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F8E7-A6F2-4DFB-8152-B313E8E2A99D}"/>
              </a:ext>
            </a:extLst>
          </p:cNvPr>
          <p:cNvSpPr>
            <a:spLocks noGrp="1"/>
          </p:cNvSpPr>
          <p:nvPr>
            <p:ph type="title"/>
          </p:nvPr>
        </p:nvSpPr>
        <p:spPr>
          <a:xfrm flipV="1">
            <a:off x="1295402" y="772357"/>
            <a:ext cx="9601196" cy="209775"/>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A0617092-D208-49C4-96D6-032AF5C76939}"/>
              </a:ext>
            </a:extLst>
          </p:cNvPr>
          <p:cNvPicPr>
            <a:picLocks noGrp="1" noChangeAspect="1"/>
          </p:cNvPicPr>
          <p:nvPr>
            <p:ph idx="1"/>
          </p:nvPr>
        </p:nvPicPr>
        <p:blipFill>
          <a:blip r:embed="rId2"/>
          <a:stretch>
            <a:fillRect/>
          </a:stretch>
        </p:blipFill>
        <p:spPr>
          <a:xfrm>
            <a:off x="736848" y="581983"/>
            <a:ext cx="10457894" cy="5694033"/>
          </a:xfrm>
        </p:spPr>
      </p:pic>
    </p:spTree>
    <p:extLst>
      <p:ext uri="{BB962C8B-B14F-4D97-AF65-F5344CB8AC3E}">
        <p14:creationId xmlns:p14="http://schemas.microsoft.com/office/powerpoint/2010/main" val="46197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BB3B-1C5F-4E63-90CC-1FD42174C350}"/>
              </a:ext>
            </a:extLst>
          </p:cNvPr>
          <p:cNvSpPr>
            <a:spLocks noGrp="1"/>
          </p:cNvSpPr>
          <p:nvPr>
            <p:ph type="title"/>
          </p:nvPr>
        </p:nvSpPr>
        <p:spPr>
          <a:xfrm>
            <a:off x="1295402" y="982133"/>
            <a:ext cx="9601196" cy="719346"/>
          </a:xfrm>
        </p:spPr>
        <p:txBody>
          <a:bodyPr>
            <a:normAutofit fontScale="90000"/>
          </a:bodyPr>
          <a:lstStyle/>
          <a:p>
            <a:r>
              <a:rPr lang="en-IN" dirty="0"/>
              <a:t>Recurrence </a:t>
            </a:r>
          </a:p>
        </p:txBody>
      </p:sp>
      <p:sp>
        <p:nvSpPr>
          <p:cNvPr id="3" name="Content Placeholder 2">
            <a:extLst>
              <a:ext uri="{FF2B5EF4-FFF2-40B4-BE49-F238E27FC236}">
                <a16:creationId xmlns:a16="http://schemas.microsoft.com/office/drawing/2014/main" id="{1F7CB5C8-85C0-40EE-A214-F5739B1D7E6F}"/>
              </a:ext>
            </a:extLst>
          </p:cNvPr>
          <p:cNvSpPr>
            <a:spLocks noGrp="1"/>
          </p:cNvSpPr>
          <p:nvPr>
            <p:ph idx="1"/>
          </p:nvPr>
        </p:nvSpPr>
        <p:spPr/>
        <p:txBody>
          <a:bodyPr>
            <a:normAutofit lnSpcReduction="10000"/>
          </a:bodyPr>
          <a:lstStyle/>
          <a:p>
            <a:r>
              <a:rPr lang="en-IN" dirty="0"/>
              <a:t>Overall , 411 patients developed recurrence of </a:t>
            </a:r>
            <a:r>
              <a:rPr lang="en-IN" dirty="0" err="1"/>
              <a:t>ful</a:t>
            </a:r>
            <a:r>
              <a:rPr lang="en-IN" dirty="0"/>
              <a:t> thickness recta prolapse after perineal procedures.Altemeier-275,Delorme- 131,perinea stapled resectional-35</a:t>
            </a:r>
          </a:p>
          <a:p>
            <a:r>
              <a:rPr lang="en-IN" dirty="0"/>
              <a:t>The median incidences of recurrence were </a:t>
            </a:r>
          </a:p>
          <a:p>
            <a:r>
              <a:rPr lang="en-IN" dirty="0"/>
              <a:t>11.4%for </a:t>
            </a:r>
            <a:r>
              <a:rPr lang="en-IN" dirty="0" err="1"/>
              <a:t>altemeier</a:t>
            </a:r>
            <a:r>
              <a:rPr lang="en-IN" dirty="0"/>
              <a:t> , </a:t>
            </a:r>
          </a:p>
          <a:p>
            <a:r>
              <a:rPr lang="en-IN" dirty="0"/>
              <a:t>14.4%for Delorme ,</a:t>
            </a:r>
          </a:p>
          <a:p>
            <a:r>
              <a:rPr lang="en-IN" dirty="0"/>
              <a:t>13.9%for perineal stapled resectional.</a:t>
            </a:r>
          </a:p>
          <a:p>
            <a:endParaRPr lang="en-IN" dirty="0"/>
          </a:p>
        </p:txBody>
      </p:sp>
    </p:spTree>
    <p:extLst>
      <p:ext uri="{BB962C8B-B14F-4D97-AF65-F5344CB8AC3E}">
        <p14:creationId xmlns:p14="http://schemas.microsoft.com/office/powerpoint/2010/main" val="25944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8650-2196-4125-93BF-E77B2D7BA6F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2D1A509-BB99-440C-A0F7-79D3A7A1078C}"/>
              </a:ext>
            </a:extLst>
          </p:cNvPr>
          <p:cNvPicPr>
            <a:picLocks noGrp="1" noChangeAspect="1"/>
          </p:cNvPicPr>
          <p:nvPr>
            <p:ph idx="1"/>
          </p:nvPr>
        </p:nvPicPr>
        <p:blipFill>
          <a:blip r:embed="rId2"/>
          <a:stretch>
            <a:fillRect/>
          </a:stretch>
        </p:blipFill>
        <p:spPr>
          <a:xfrm>
            <a:off x="967666" y="755132"/>
            <a:ext cx="10431262" cy="5370460"/>
          </a:xfrm>
        </p:spPr>
      </p:pic>
    </p:spTree>
    <p:extLst>
      <p:ext uri="{BB962C8B-B14F-4D97-AF65-F5344CB8AC3E}">
        <p14:creationId xmlns:p14="http://schemas.microsoft.com/office/powerpoint/2010/main" val="99092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509C-300B-411D-B1EE-E21520F4639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DF8A229-5768-4F92-BECE-71CD37B90D0E}"/>
              </a:ext>
            </a:extLst>
          </p:cNvPr>
          <p:cNvPicPr>
            <a:picLocks noGrp="1" noChangeAspect="1"/>
          </p:cNvPicPr>
          <p:nvPr>
            <p:ph idx="1"/>
          </p:nvPr>
        </p:nvPicPr>
        <p:blipFill>
          <a:blip r:embed="rId2"/>
          <a:stretch>
            <a:fillRect/>
          </a:stretch>
        </p:blipFill>
        <p:spPr>
          <a:xfrm>
            <a:off x="896645" y="674703"/>
            <a:ext cx="10466771" cy="5442012"/>
          </a:xfrm>
        </p:spPr>
      </p:pic>
    </p:spTree>
    <p:extLst>
      <p:ext uri="{BB962C8B-B14F-4D97-AF65-F5344CB8AC3E}">
        <p14:creationId xmlns:p14="http://schemas.microsoft.com/office/powerpoint/2010/main" val="407938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1C46-CC3F-439C-856A-999DD24EF67B}"/>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7926D0C1-EAB8-435C-88FD-ED1EA424FB34}"/>
              </a:ext>
            </a:extLst>
          </p:cNvPr>
          <p:cNvPicPr>
            <a:picLocks noGrp="1" noChangeAspect="1"/>
          </p:cNvPicPr>
          <p:nvPr>
            <p:ph idx="1"/>
          </p:nvPr>
        </p:nvPicPr>
        <p:blipFill>
          <a:blip r:embed="rId2"/>
          <a:stretch>
            <a:fillRect/>
          </a:stretch>
        </p:blipFill>
        <p:spPr>
          <a:xfrm>
            <a:off x="736847" y="639722"/>
            <a:ext cx="10555549" cy="5441482"/>
          </a:xfrm>
        </p:spPr>
      </p:pic>
    </p:spTree>
    <p:extLst>
      <p:ext uri="{BB962C8B-B14F-4D97-AF65-F5344CB8AC3E}">
        <p14:creationId xmlns:p14="http://schemas.microsoft.com/office/powerpoint/2010/main" val="203931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12A4-410B-410F-9915-5093C78EC708}"/>
              </a:ext>
            </a:extLst>
          </p:cNvPr>
          <p:cNvSpPr>
            <a:spLocks noGrp="1"/>
          </p:cNvSpPr>
          <p:nvPr>
            <p:ph type="title"/>
          </p:nvPr>
        </p:nvSpPr>
        <p:spPr/>
        <p:txBody>
          <a:bodyPr/>
          <a:lstStyle/>
          <a:p>
            <a:r>
              <a:rPr lang="en-IN" dirty="0"/>
              <a:t>Improvement in bowel symptoms </a:t>
            </a:r>
          </a:p>
        </p:txBody>
      </p:sp>
      <p:sp>
        <p:nvSpPr>
          <p:cNvPr id="3" name="Content Placeholder 2">
            <a:extLst>
              <a:ext uri="{FF2B5EF4-FFF2-40B4-BE49-F238E27FC236}">
                <a16:creationId xmlns:a16="http://schemas.microsoft.com/office/drawing/2014/main" id="{9B1227B6-5718-41D6-95D6-AE5EB1DAE975}"/>
              </a:ext>
            </a:extLst>
          </p:cNvPr>
          <p:cNvSpPr>
            <a:spLocks noGrp="1"/>
          </p:cNvSpPr>
          <p:nvPr>
            <p:ph idx="1"/>
          </p:nvPr>
        </p:nvSpPr>
        <p:spPr/>
        <p:txBody>
          <a:bodyPr>
            <a:normAutofit fontScale="85000" lnSpcReduction="20000"/>
          </a:bodyPr>
          <a:lstStyle/>
          <a:p>
            <a:r>
              <a:rPr lang="en-IN" dirty="0"/>
              <a:t>After each procedure improvement in </a:t>
            </a:r>
            <a:r>
              <a:rPr lang="en-IN" dirty="0" err="1"/>
              <a:t>fecal</a:t>
            </a:r>
            <a:r>
              <a:rPr lang="en-IN" dirty="0"/>
              <a:t> incontinence</a:t>
            </a:r>
          </a:p>
          <a:p>
            <a:r>
              <a:rPr lang="en-IN" dirty="0"/>
              <a:t> altemeier-61.4%,Deloreme-69%,perineal stapled resectional-23.5%</a:t>
            </a:r>
          </a:p>
          <a:p>
            <a:r>
              <a:rPr lang="en-IN" dirty="0"/>
              <a:t>Improvement in </a:t>
            </a:r>
            <a:r>
              <a:rPr lang="en-IN" dirty="0" err="1"/>
              <a:t>fecal</a:t>
            </a:r>
            <a:r>
              <a:rPr lang="en-IN" dirty="0"/>
              <a:t> incontinence was more notable in the five studies in which </a:t>
            </a:r>
            <a:r>
              <a:rPr lang="en-IN" dirty="0" err="1"/>
              <a:t>levatorplasty</a:t>
            </a:r>
            <a:r>
              <a:rPr lang="en-IN" dirty="0"/>
              <a:t> was added to Delorme (78 of 107 patients improved; 72.9%)as compared to the six studies in which the authors did not add </a:t>
            </a:r>
            <a:r>
              <a:rPr lang="en-IN" dirty="0" err="1"/>
              <a:t>levatorplasty</a:t>
            </a:r>
            <a:r>
              <a:rPr lang="en-IN" dirty="0"/>
              <a:t> (118 of 177 patients improved ;66.6%).As for </a:t>
            </a:r>
            <a:r>
              <a:rPr lang="en-IN" dirty="0" err="1"/>
              <a:t>altemeier</a:t>
            </a:r>
            <a:r>
              <a:rPr lang="en-IN" dirty="0"/>
              <a:t> procedure the improvement of </a:t>
            </a:r>
            <a:r>
              <a:rPr lang="en-IN" dirty="0" err="1"/>
              <a:t>fecal</a:t>
            </a:r>
            <a:r>
              <a:rPr lang="en-IN" dirty="0"/>
              <a:t> incontinence was reported only in the studies in which </a:t>
            </a:r>
            <a:r>
              <a:rPr lang="en-IN" dirty="0" err="1"/>
              <a:t>altemeier</a:t>
            </a:r>
            <a:r>
              <a:rPr lang="en-IN" dirty="0"/>
              <a:t> was combined was </a:t>
            </a:r>
            <a:r>
              <a:rPr lang="en-IN" dirty="0" err="1"/>
              <a:t>levatorplasty</a:t>
            </a:r>
            <a:r>
              <a:rPr lang="en-IN" dirty="0"/>
              <a:t> whereas the studies in which no </a:t>
            </a:r>
            <a:r>
              <a:rPr lang="en-IN" dirty="0" err="1"/>
              <a:t>levatorplasty</a:t>
            </a:r>
            <a:r>
              <a:rPr lang="en-IN" dirty="0"/>
              <a:t> was performed did not disclose the functional improvement in continence state, thus the comparison was not possible.</a:t>
            </a:r>
          </a:p>
          <a:p>
            <a:r>
              <a:rPr lang="en-IN" dirty="0"/>
              <a:t>Improvement in constipation altemeier-64.7%,Delorme-59.8%,perineal stapled resectional-64.7%</a:t>
            </a:r>
          </a:p>
        </p:txBody>
      </p:sp>
    </p:spTree>
    <p:extLst>
      <p:ext uri="{BB962C8B-B14F-4D97-AF65-F5344CB8AC3E}">
        <p14:creationId xmlns:p14="http://schemas.microsoft.com/office/powerpoint/2010/main" val="308584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F44A-8D31-43D9-A2B9-B8690DDC4122}"/>
              </a:ext>
            </a:extLst>
          </p:cNvPr>
          <p:cNvSpPr>
            <a:spLocks noGrp="1"/>
          </p:cNvSpPr>
          <p:nvPr>
            <p:ph type="title"/>
          </p:nvPr>
        </p:nvSpPr>
        <p:spPr>
          <a:xfrm>
            <a:off x="1295402" y="982132"/>
            <a:ext cx="9601196" cy="45719"/>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33B288FF-6B37-4777-A166-AC459224E9C5}"/>
              </a:ext>
            </a:extLst>
          </p:cNvPr>
          <p:cNvPicPr>
            <a:picLocks noGrp="1" noChangeAspect="1"/>
          </p:cNvPicPr>
          <p:nvPr>
            <p:ph idx="1"/>
          </p:nvPr>
        </p:nvPicPr>
        <p:blipFill>
          <a:blip r:embed="rId2"/>
          <a:stretch>
            <a:fillRect/>
          </a:stretch>
        </p:blipFill>
        <p:spPr>
          <a:xfrm>
            <a:off x="1147809" y="647033"/>
            <a:ext cx="9896381" cy="5563933"/>
          </a:xfrm>
        </p:spPr>
      </p:pic>
    </p:spTree>
    <p:extLst>
      <p:ext uri="{BB962C8B-B14F-4D97-AF65-F5344CB8AC3E}">
        <p14:creationId xmlns:p14="http://schemas.microsoft.com/office/powerpoint/2010/main" val="151581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5D64-B83F-4646-8D92-42DA5626BB44}"/>
              </a:ext>
            </a:extLst>
          </p:cNvPr>
          <p:cNvSpPr>
            <a:spLocks noGrp="1"/>
          </p:cNvSpPr>
          <p:nvPr>
            <p:ph type="title"/>
          </p:nvPr>
        </p:nvSpPr>
        <p:spPr>
          <a:xfrm>
            <a:off x="1295402" y="982132"/>
            <a:ext cx="9601196"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8C24D8D-F1A2-4661-ADC8-754CE07DA61B}"/>
              </a:ext>
            </a:extLst>
          </p:cNvPr>
          <p:cNvSpPr>
            <a:spLocks noGrp="1"/>
          </p:cNvSpPr>
          <p:nvPr>
            <p:ph idx="1"/>
          </p:nvPr>
        </p:nvSpPr>
        <p:spPr>
          <a:xfrm>
            <a:off x="1295401" y="1438183"/>
            <a:ext cx="9601196" cy="4437685"/>
          </a:xfrm>
        </p:spPr>
        <p:txBody>
          <a:bodyPr/>
          <a:lstStyle/>
          <a:p>
            <a:r>
              <a:rPr lang="en-IN" dirty="0"/>
              <a:t>Department of general surgery, colorectal surgery unit, Mansoura faculty of medicine, Mansoura university, Egypt.</a:t>
            </a:r>
          </a:p>
          <a:p>
            <a:r>
              <a:rPr lang="en-IN" dirty="0"/>
              <a:t>Department of surgery ,Aarhus hospital ,Aarhus, Denmark.</a:t>
            </a:r>
          </a:p>
          <a:p>
            <a:endParaRPr lang="en-IN" dirty="0"/>
          </a:p>
          <a:p>
            <a:r>
              <a:rPr lang="en-IN" dirty="0"/>
              <a:t>AUTHORS:</a:t>
            </a:r>
          </a:p>
          <a:p>
            <a:r>
              <a:rPr lang="en-IN" dirty="0"/>
              <a:t>                 Samey </a:t>
            </a:r>
            <a:r>
              <a:rPr lang="en-IN" dirty="0" err="1"/>
              <a:t>hany</a:t>
            </a:r>
            <a:r>
              <a:rPr lang="en-IN" dirty="0"/>
              <a:t> </a:t>
            </a:r>
            <a:r>
              <a:rPr lang="en-IN" dirty="0" err="1"/>
              <a:t>emile</a:t>
            </a:r>
            <a:r>
              <a:rPr lang="en-IN" dirty="0"/>
              <a:t>, Hossam </a:t>
            </a:r>
            <a:r>
              <a:rPr lang="en-IN" dirty="0" err="1"/>
              <a:t>elfeki</a:t>
            </a:r>
            <a:r>
              <a:rPr lang="en-IN" dirty="0"/>
              <a:t>, Mostafa </a:t>
            </a:r>
            <a:r>
              <a:rPr lang="en-IN" dirty="0" err="1"/>
              <a:t>shalaby</a:t>
            </a:r>
            <a:r>
              <a:rPr lang="en-IN" dirty="0"/>
              <a:t>, Ahmad </a:t>
            </a:r>
            <a:r>
              <a:rPr lang="en-IN" dirty="0" err="1"/>
              <a:t>sakr</a:t>
            </a:r>
            <a:r>
              <a:rPr lang="en-IN" dirty="0"/>
              <a:t>, </a:t>
            </a:r>
            <a:r>
              <a:rPr lang="en-IN" dirty="0" err="1"/>
              <a:t>Pierpaolo</a:t>
            </a:r>
            <a:r>
              <a:rPr lang="en-IN" dirty="0"/>
              <a:t> </a:t>
            </a:r>
            <a:r>
              <a:rPr lang="en-IN" dirty="0" err="1"/>
              <a:t>sileri</a:t>
            </a:r>
            <a:r>
              <a:rPr lang="en-IN" dirty="0"/>
              <a:t>, Steve D. Wexner </a:t>
            </a:r>
          </a:p>
        </p:txBody>
      </p:sp>
    </p:spTree>
    <p:extLst>
      <p:ext uri="{BB962C8B-B14F-4D97-AF65-F5344CB8AC3E}">
        <p14:creationId xmlns:p14="http://schemas.microsoft.com/office/powerpoint/2010/main" val="179251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8AE5-0D34-4F2C-86AE-8CAEB50F9368}"/>
              </a:ext>
            </a:extLst>
          </p:cNvPr>
          <p:cNvSpPr>
            <a:spLocks noGrp="1"/>
          </p:cNvSpPr>
          <p:nvPr>
            <p:ph type="title"/>
          </p:nvPr>
        </p:nvSpPr>
        <p:spPr>
          <a:xfrm>
            <a:off x="1295402" y="982132"/>
            <a:ext cx="9601196" cy="45719"/>
          </a:xfrm>
        </p:spPr>
        <p:txBody>
          <a:bodyPr>
            <a:normAutofit fontScale="90000"/>
          </a:bodyPr>
          <a:lstStyle/>
          <a:p>
            <a:endParaRPr lang="en-IN"/>
          </a:p>
        </p:txBody>
      </p:sp>
      <p:pic>
        <p:nvPicPr>
          <p:cNvPr id="5" name="Content Placeholder 4">
            <a:extLst>
              <a:ext uri="{FF2B5EF4-FFF2-40B4-BE49-F238E27FC236}">
                <a16:creationId xmlns:a16="http://schemas.microsoft.com/office/drawing/2014/main" id="{693A3EDA-8C96-4DAA-9D53-D1D76CCE49E8}"/>
              </a:ext>
            </a:extLst>
          </p:cNvPr>
          <p:cNvPicPr>
            <a:picLocks noGrp="1" noChangeAspect="1"/>
          </p:cNvPicPr>
          <p:nvPr>
            <p:ph idx="1"/>
          </p:nvPr>
        </p:nvPicPr>
        <p:blipFill>
          <a:blip r:embed="rId2"/>
          <a:stretch>
            <a:fillRect/>
          </a:stretch>
        </p:blipFill>
        <p:spPr>
          <a:xfrm>
            <a:off x="1403687" y="1027113"/>
            <a:ext cx="9241751" cy="5195887"/>
          </a:xfrm>
        </p:spPr>
      </p:pic>
    </p:spTree>
    <p:extLst>
      <p:ext uri="{BB962C8B-B14F-4D97-AF65-F5344CB8AC3E}">
        <p14:creationId xmlns:p14="http://schemas.microsoft.com/office/powerpoint/2010/main" val="84619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8D41-E974-4E94-B77C-1B1E83922AEE}"/>
              </a:ext>
            </a:extLst>
          </p:cNvPr>
          <p:cNvSpPr>
            <a:spLocks noGrp="1"/>
          </p:cNvSpPr>
          <p:nvPr>
            <p:ph type="title"/>
          </p:nvPr>
        </p:nvSpPr>
        <p:spPr>
          <a:xfrm>
            <a:off x="1295402" y="982132"/>
            <a:ext cx="9601196" cy="109821"/>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433074A0-636E-4C83-9B42-AD9AB6854B35}"/>
              </a:ext>
            </a:extLst>
          </p:cNvPr>
          <p:cNvPicPr>
            <a:picLocks noGrp="1" noChangeAspect="1"/>
          </p:cNvPicPr>
          <p:nvPr>
            <p:ph idx="1"/>
          </p:nvPr>
        </p:nvPicPr>
        <p:blipFill>
          <a:blip r:embed="rId2"/>
          <a:stretch>
            <a:fillRect/>
          </a:stretch>
        </p:blipFill>
        <p:spPr>
          <a:xfrm>
            <a:off x="1463006" y="1037042"/>
            <a:ext cx="9265987" cy="5209513"/>
          </a:xfrm>
        </p:spPr>
      </p:pic>
    </p:spTree>
    <p:extLst>
      <p:ext uri="{BB962C8B-B14F-4D97-AF65-F5344CB8AC3E}">
        <p14:creationId xmlns:p14="http://schemas.microsoft.com/office/powerpoint/2010/main" val="98286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5583-57B8-4C9E-81AE-630DAE375D81}"/>
              </a:ext>
            </a:extLst>
          </p:cNvPr>
          <p:cNvSpPr>
            <a:spLocks noGrp="1"/>
          </p:cNvSpPr>
          <p:nvPr>
            <p:ph type="title"/>
          </p:nvPr>
        </p:nvSpPr>
        <p:spPr/>
        <p:txBody>
          <a:bodyPr/>
          <a:lstStyle/>
          <a:p>
            <a:r>
              <a:rPr lang="en-IN" dirty="0"/>
              <a:t>Physiologic parameters</a:t>
            </a:r>
          </a:p>
        </p:txBody>
      </p:sp>
      <p:sp>
        <p:nvSpPr>
          <p:cNvPr id="3" name="Content Placeholder 2">
            <a:extLst>
              <a:ext uri="{FF2B5EF4-FFF2-40B4-BE49-F238E27FC236}">
                <a16:creationId xmlns:a16="http://schemas.microsoft.com/office/drawing/2014/main" id="{D61751F2-D046-4E1E-AF9C-35506F0416D4}"/>
              </a:ext>
            </a:extLst>
          </p:cNvPr>
          <p:cNvSpPr>
            <a:spLocks noGrp="1"/>
          </p:cNvSpPr>
          <p:nvPr>
            <p:ph idx="1"/>
          </p:nvPr>
        </p:nvSpPr>
        <p:spPr/>
        <p:txBody>
          <a:bodyPr>
            <a:normAutofit fontScale="85000" lnSpcReduction="20000"/>
          </a:bodyPr>
          <a:lstStyle/>
          <a:p>
            <a:r>
              <a:rPr lang="en-IN" dirty="0" err="1"/>
              <a:t>Altemeier</a:t>
            </a:r>
            <a:r>
              <a:rPr lang="en-IN" dirty="0"/>
              <a:t> procedure, six studies used anal manometry for evaluation of the anal sphincter before and after procedure and one study used pudendal nerve terminal motor latency(PNTML)test.</a:t>
            </a:r>
          </a:p>
          <a:p>
            <a:r>
              <a:rPr lang="en-IN" dirty="0"/>
              <a:t>Two studies employed anal electromyography the assessment of the anal sphincters. both studies have reported an increased duration, polyphasic motor unit potentials in all cases, indicating neurogenic damage in the muscle.</a:t>
            </a:r>
          </a:p>
          <a:p>
            <a:r>
              <a:rPr lang="en-IN" dirty="0"/>
              <a:t>Also, the tonic, voluntary and reflex activity was reduced in all patients, whereas fibrillation potentials, positive sharp waves were observed in 70% of patients in the first study and 77.8%in the second study.</a:t>
            </a:r>
          </a:p>
          <a:p>
            <a:r>
              <a:rPr lang="en-IN" dirty="0"/>
              <a:t>A Paradoxical puborectalis contraction was observed in around half of the patients in both trials .sacral reflex latency was prolonged in 82.5% and 88.9%</a:t>
            </a:r>
          </a:p>
        </p:txBody>
      </p:sp>
    </p:spTree>
    <p:extLst>
      <p:ext uri="{BB962C8B-B14F-4D97-AF65-F5344CB8AC3E}">
        <p14:creationId xmlns:p14="http://schemas.microsoft.com/office/powerpoint/2010/main" val="1712014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58A6-359D-4CE4-9F43-DC950166FD40}"/>
              </a:ext>
            </a:extLst>
          </p:cNvPr>
          <p:cNvSpPr>
            <a:spLocks noGrp="1"/>
          </p:cNvSpPr>
          <p:nvPr>
            <p:ph type="title"/>
          </p:nvPr>
        </p:nvSpPr>
        <p:spPr>
          <a:xfrm>
            <a:off x="1295402" y="982132"/>
            <a:ext cx="9601196"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3190C53-5FB7-42EF-84F0-164D22F6834E}"/>
              </a:ext>
            </a:extLst>
          </p:cNvPr>
          <p:cNvSpPr>
            <a:spLocks noGrp="1"/>
          </p:cNvSpPr>
          <p:nvPr>
            <p:ph idx="1"/>
          </p:nvPr>
        </p:nvSpPr>
        <p:spPr>
          <a:xfrm>
            <a:off x="1295402" y="1251751"/>
            <a:ext cx="9601196" cy="4943713"/>
          </a:xfrm>
        </p:spPr>
        <p:txBody>
          <a:bodyPr/>
          <a:lstStyle/>
          <a:p>
            <a:endParaRPr lang="en-IN" dirty="0"/>
          </a:p>
          <a:p>
            <a:endParaRPr lang="en-IN" dirty="0"/>
          </a:p>
          <a:p>
            <a:r>
              <a:rPr lang="en-IN" dirty="0"/>
              <a:t>Evaluated pudendal nerve terminal motor latency during patients recruitment to exclude patients with pudendal neuropathy from the study .</a:t>
            </a:r>
          </a:p>
          <a:p>
            <a:endParaRPr lang="en-IN" dirty="0"/>
          </a:p>
          <a:p>
            <a:r>
              <a:rPr lang="en-IN" dirty="0"/>
              <a:t>None of the studies that evaluated perineal stapled resectional used anal manometry or pudendal nerve terminal </a:t>
            </a:r>
            <a:r>
              <a:rPr lang="en-IN" dirty="0" err="1"/>
              <a:t>motot</a:t>
            </a:r>
            <a:r>
              <a:rPr lang="en-IN" dirty="0"/>
              <a:t> latency for the physiologic assessment of the anal sphincters.</a:t>
            </a:r>
          </a:p>
        </p:txBody>
      </p:sp>
    </p:spTree>
    <p:extLst>
      <p:ext uri="{BB962C8B-B14F-4D97-AF65-F5344CB8AC3E}">
        <p14:creationId xmlns:p14="http://schemas.microsoft.com/office/powerpoint/2010/main" val="1116448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C40C-D854-4E32-A2A4-F3525E377175}"/>
              </a:ext>
            </a:extLst>
          </p:cNvPr>
          <p:cNvSpPr>
            <a:spLocks noGrp="1"/>
          </p:cNvSpPr>
          <p:nvPr>
            <p:ph type="title"/>
          </p:nvPr>
        </p:nvSpPr>
        <p:spPr/>
        <p:txBody>
          <a:bodyPr/>
          <a:lstStyle/>
          <a:p>
            <a:r>
              <a:rPr lang="en-IN" dirty="0"/>
              <a:t>Complications </a:t>
            </a:r>
          </a:p>
        </p:txBody>
      </p:sp>
      <p:sp>
        <p:nvSpPr>
          <p:cNvPr id="3" name="Content Placeholder 2">
            <a:extLst>
              <a:ext uri="{FF2B5EF4-FFF2-40B4-BE49-F238E27FC236}">
                <a16:creationId xmlns:a16="http://schemas.microsoft.com/office/drawing/2014/main" id="{E6440D26-C69C-4C7A-845F-5EA6B787C52C}"/>
              </a:ext>
            </a:extLst>
          </p:cNvPr>
          <p:cNvSpPr>
            <a:spLocks noGrp="1"/>
          </p:cNvSpPr>
          <p:nvPr>
            <p:ph idx="1"/>
          </p:nvPr>
        </p:nvSpPr>
        <p:spPr/>
        <p:txBody>
          <a:bodyPr>
            <a:normAutofit/>
          </a:bodyPr>
          <a:lstStyle/>
          <a:p>
            <a:r>
              <a:rPr lang="en-IN" dirty="0"/>
              <a:t>A total of 350(13.2%; 95% CI: 12-14.5) complications were encountered after perineal resectional procedures. the median rates of complications after altemeier-11.1%,Delorme-8.7%,perineal stapled resectional-11.7%</a:t>
            </a:r>
          </a:p>
          <a:p>
            <a:r>
              <a:rPr lang="en-IN" dirty="0"/>
              <a:t>The majority of complications (n=252; 72%) were of grade I-II on the clavein-Dindo scale of surgical complications. Altemeyer procedure39.7% had higher rate of major complications (grade III-IV) compared to Delorme-8.7%and perineal stapled resectional-16.3%</a:t>
            </a:r>
          </a:p>
        </p:txBody>
      </p:sp>
    </p:spTree>
    <p:extLst>
      <p:ext uri="{BB962C8B-B14F-4D97-AF65-F5344CB8AC3E}">
        <p14:creationId xmlns:p14="http://schemas.microsoft.com/office/powerpoint/2010/main" val="3577005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5253-AAE9-4C2F-B2B3-B5D2E804DF65}"/>
              </a:ext>
            </a:extLst>
          </p:cNvPr>
          <p:cNvSpPr>
            <a:spLocks noGrp="1"/>
          </p:cNvSpPr>
          <p:nvPr>
            <p:ph type="title"/>
          </p:nvPr>
        </p:nvSpPr>
        <p:spPr>
          <a:xfrm>
            <a:off x="1295402" y="982132"/>
            <a:ext cx="9601196"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E9AE2AD8-1EAC-4CDF-93B9-D1BEEA5C63BE}"/>
              </a:ext>
            </a:extLst>
          </p:cNvPr>
          <p:cNvSpPr>
            <a:spLocks noGrp="1"/>
          </p:cNvSpPr>
          <p:nvPr>
            <p:ph idx="1"/>
          </p:nvPr>
        </p:nvSpPr>
        <p:spPr>
          <a:xfrm>
            <a:off x="1295401" y="1594426"/>
            <a:ext cx="9601196" cy="4281442"/>
          </a:xfrm>
        </p:spPr>
        <p:txBody>
          <a:bodyPr/>
          <a:lstStyle/>
          <a:p>
            <a:endParaRPr lang="en-IN" dirty="0"/>
          </a:p>
          <a:p>
            <a:endParaRPr lang="en-IN" dirty="0"/>
          </a:p>
          <a:p>
            <a:r>
              <a:rPr lang="en-IN" dirty="0"/>
              <a:t>The most common complications after Altemeyer procedure was anastomotic leakage(1.88%).seven studies that used either manual or stapled technique of Altemeyer reported anastomotic leakage in 8(2.4%) of 337 patients, whereas 14 studies that used manual technique only reported anastomotic leakage in 25(2.2%)</a:t>
            </a:r>
          </a:p>
          <a:p>
            <a:r>
              <a:rPr lang="en-IN" dirty="0"/>
              <a:t>Suture line and stapled line bleeding was the commonest complication after Delorme(3.1%) and perineal stapled resectional (3.7%).</a:t>
            </a:r>
          </a:p>
          <a:p>
            <a:endParaRPr lang="en-IN" dirty="0"/>
          </a:p>
        </p:txBody>
      </p:sp>
    </p:spTree>
    <p:extLst>
      <p:ext uri="{BB962C8B-B14F-4D97-AF65-F5344CB8AC3E}">
        <p14:creationId xmlns:p14="http://schemas.microsoft.com/office/powerpoint/2010/main" val="105851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7F34-617C-4B2C-B50B-21711A320C05}"/>
              </a:ext>
            </a:extLst>
          </p:cNvPr>
          <p:cNvSpPr>
            <a:spLocks noGrp="1"/>
          </p:cNvSpPr>
          <p:nvPr>
            <p:ph type="title"/>
          </p:nvPr>
        </p:nvSpPr>
        <p:spPr/>
        <p:txBody>
          <a:bodyPr/>
          <a:lstStyle/>
          <a:p>
            <a:r>
              <a:rPr lang="en-IN" dirty="0"/>
              <a:t>Mortality </a:t>
            </a:r>
          </a:p>
        </p:txBody>
      </p:sp>
      <p:sp>
        <p:nvSpPr>
          <p:cNvPr id="3" name="Content Placeholder 2">
            <a:extLst>
              <a:ext uri="{FF2B5EF4-FFF2-40B4-BE49-F238E27FC236}">
                <a16:creationId xmlns:a16="http://schemas.microsoft.com/office/drawing/2014/main" id="{D28FB2D8-0624-4443-8E3F-09B0AB906A68}"/>
              </a:ext>
            </a:extLst>
          </p:cNvPr>
          <p:cNvSpPr>
            <a:spLocks noGrp="1"/>
          </p:cNvSpPr>
          <p:nvPr>
            <p:ph idx="1"/>
          </p:nvPr>
        </p:nvSpPr>
        <p:spPr/>
        <p:txBody>
          <a:bodyPr/>
          <a:lstStyle/>
          <a:p>
            <a:r>
              <a:rPr lang="en-IN" dirty="0"/>
              <a:t>17 mortalities(0.64%) were recorded.</a:t>
            </a:r>
          </a:p>
          <a:p>
            <a:r>
              <a:rPr lang="en-IN" dirty="0"/>
              <a:t>9 after </a:t>
            </a:r>
            <a:r>
              <a:rPr lang="en-IN" dirty="0" err="1"/>
              <a:t>altemeier</a:t>
            </a:r>
            <a:r>
              <a:rPr lang="en-IN" dirty="0"/>
              <a:t> </a:t>
            </a:r>
          </a:p>
          <a:p>
            <a:r>
              <a:rPr lang="en-IN" dirty="0"/>
              <a:t>8 after Delorme </a:t>
            </a:r>
          </a:p>
          <a:p>
            <a:r>
              <a:rPr lang="en-IN" dirty="0"/>
              <a:t>Mortality rates range from 0-3.8% </a:t>
            </a:r>
            <a:r>
              <a:rPr lang="en-IN" dirty="0" err="1"/>
              <a:t>altemeier</a:t>
            </a:r>
            <a:r>
              <a:rPr lang="en-IN" dirty="0"/>
              <a:t> and 0-5.2% for Delorme </a:t>
            </a:r>
          </a:p>
          <a:p>
            <a:r>
              <a:rPr lang="en-IN" dirty="0"/>
              <a:t>There were no recorded mortalities after perineal stapled resectional </a:t>
            </a:r>
          </a:p>
          <a:p>
            <a:r>
              <a:rPr lang="en-IN" dirty="0"/>
              <a:t>                                                                         </a:t>
            </a:r>
          </a:p>
        </p:txBody>
      </p:sp>
    </p:spTree>
    <p:extLst>
      <p:ext uri="{BB962C8B-B14F-4D97-AF65-F5344CB8AC3E}">
        <p14:creationId xmlns:p14="http://schemas.microsoft.com/office/powerpoint/2010/main" val="1236612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92E6-A94E-480D-BBDB-4C950C5CC3E7}"/>
              </a:ext>
            </a:extLst>
          </p:cNvPr>
          <p:cNvSpPr>
            <a:spLocks noGrp="1"/>
          </p:cNvSpPr>
          <p:nvPr>
            <p:ph type="title"/>
          </p:nvPr>
        </p:nvSpPr>
        <p:spPr/>
        <p:txBody>
          <a:bodyPr/>
          <a:lstStyle/>
          <a:p>
            <a:r>
              <a:rPr lang="en-IN" dirty="0"/>
              <a:t>Discussion </a:t>
            </a:r>
          </a:p>
        </p:txBody>
      </p:sp>
      <p:sp>
        <p:nvSpPr>
          <p:cNvPr id="3" name="Content Placeholder 2">
            <a:extLst>
              <a:ext uri="{FF2B5EF4-FFF2-40B4-BE49-F238E27FC236}">
                <a16:creationId xmlns:a16="http://schemas.microsoft.com/office/drawing/2014/main" id="{37D570A8-CE28-4D68-8FA3-6488752D7A72}"/>
              </a:ext>
            </a:extLst>
          </p:cNvPr>
          <p:cNvSpPr>
            <a:spLocks noGrp="1"/>
          </p:cNvSpPr>
          <p:nvPr>
            <p:ph idx="1"/>
          </p:nvPr>
        </p:nvSpPr>
        <p:spPr/>
        <p:txBody>
          <a:bodyPr/>
          <a:lstStyle/>
          <a:p>
            <a:r>
              <a:rPr lang="en-IN" dirty="0"/>
              <a:t>Surgery  for rectal prolapse abdominal or perineal approaches </a:t>
            </a:r>
          </a:p>
          <a:p>
            <a:r>
              <a:rPr lang="en-IN" dirty="0"/>
              <a:t>The perineal procedures suspension/fixation and trans perineal mesh rectopexy are less frequently described compared to perineal </a:t>
            </a:r>
            <a:r>
              <a:rPr lang="en-IN" dirty="0" err="1"/>
              <a:t>resectional</a:t>
            </a:r>
            <a:r>
              <a:rPr lang="en-IN" dirty="0"/>
              <a:t> procedures</a:t>
            </a:r>
          </a:p>
          <a:p>
            <a:r>
              <a:rPr lang="en-IN" dirty="0"/>
              <a:t>The </a:t>
            </a:r>
            <a:r>
              <a:rPr lang="en-IN" dirty="0" err="1"/>
              <a:t>resectional</a:t>
            </a:r>
            <a:r>
              <a:rPr lang="en-IN" dirty="0"/>
              <a:t> procedures </a:t>
            </a:r>
            <a:r>
              <a:rPr lang="en-IN" dirty="0" err="1"/>
              <a:t>altemeier</a:t>
            </a:r>
            <a:r>
              <a:rPr lang="en-IN" dirty="0"/>
              <a:t> ,Delorme, perineal stapled </a:t>
            </a:r>
            <a:r>
              <a:rPr lang="en-IN" dirty="0" err="1"/>
              <a:t>resectional</a:t>
            </a:r>
            <a:r>
              <a:rPr lang="en-IN" dirty="0"/>
              <a:t> and stapled trans anal longitudinal posterior proctectomy(STALPP)-external rectal prolapse, stapled trans anal rectal resection(STARR)-internal rectal prolapse</a:t>
            </a:r>
          </a:p>
        </p:txBody>
      </p:sp>
    </p:spTree>
    <p:extLst>
      <p:ext uri="{BB962C8B-B14F-4D97-AF65-F5344CB8AC3E}">
        <p14:creationId xmlns:p14="http://schemas.microsoft.com/office/powerpoint/2010/main" val="1114288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E8A1-1919-4731-994E-6C67D5EE9645}"/>
              </a:ext>
            </a:extLst>
          </p:cNvPr>
          <p:cNvSpPr>
            <a:spLocks noGrp="1"/>
          </p:cNvSpPr>
          <p:nvPr>
            <p:ph type="title"/>
          </p:nvPr>
        </p:nvSpPr>
        <p:spPr>
          <a:xfrm flipV="1">
            <a:off x="1295402" y="861135"/>
            <a:ext cx="9601196" cy="12099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A5957136-94F7-471F-88CE-6950947C843F}"/>
              </a:ext>
            </a:extLst>
          </p:cNvPr>
          <p:cNvSpPr>
            <a:spLocks noGrp="1"/>
          </p:cNvSpPr>
          <p:nvPr>
            <p:ph idx="1"/>
          </p:nvPr>
        </p:nvSpPr>
        <p:spPr>
          <a:xfrm>
            <a:off x="1295401" y="982133"/>
            <a:ext cx="9601196" cy="4893735"/>
          </a:xfrm>
        </p:spPr>
        <p:txBody>
          <a:bodyPr>
            <a:normAutofit fontScale="92500" lnSpcReduction="20000"/>
          </a:bodyPr>
          <a:lstStyle/>
          <a:p>
            <a:endParaRPr lang="en-IN" dirty="0"/>
          </a:p>
          <a:p>
            <a:endParaRPr lang="en-IN" dirty="0"/>
          </a:p>
          <a:p>
            <a:r>
              <a:rPr lang="en-IN" dirty="0"/>
              <a:t>The overall recurrence rate of the perineal procedures was around 16%,much higher than the pooled incidence of recurrence of external prolapse (3.4%)ranging from 1.5to15.4% and internal rectal prolapse (6.5%)after laparoscopic ventral mesh rectopexy. </a:t>
            </a:r>
          </a:p>
          <a:p>
            <a:r>
              <a:rPr lang="en-IN" dirty="0" err="1"/>
              <a:t>Altemeier</a:t>
            </a:r>
            <a:r>
              <a:rPr lang="en-IN" dirty="0"/>
              <a:t> procedure had a slightly lower median recurrence rate than Delorme and perineal stapled </a:t>
            </a:r>
            <a:r>
              <a:rPr lang="en-IN" dirty="0" err="1"/>
              <a:t>resectional</a:t>
            </a:r>
            <a:r>
              <a:rPr lang="en-IN" dirty="0"/>
              <a:t>. however since no direct statistical comparison has been made ,the superiority of </a:t>
            </a:r>
            <a:r>
              <a:rPr lang="en-IN" dirty="0" err="1"/>
              <a:t>altemeier</a:t>
            </a:r>
            <a:r>
              <a:rPr lang="en-IN" dirty="0"/>
              <a:t> procedure in terms of recurrence cannot be sustained.</a:t>
            </a:r>
          </a:p>
          <a:p>
            <a:r>
              <a:rPr lang="en-IN" dirty="0"/>
              <a:t>Recurrence of rectal prolapse after perineal approach can be substantially higher with longer follow-up</a:t>
            </a:r>
          </a:p>
          <a:p>
            <a:r>
              <a:rPr lang="en-IN" dirty="0"/>
              <a:t>Unlike Delorme operation, </a:t>
            </a:r>
            <a:r>
              <a:rPr lang="en-IN" dirty="0" err="1"/>
              <a:t>altemeier</a:t>
            </a:r>
            <a:r>
              <a:rPr lang="en-IN" dirty="0"/>
              <a:t> procedure entails full thickness recto </a:t>
            </a:r>
            <a:r>
              <a:rPr lang="en-IN" dirty="0" err="1"/>
              <a:t>sigmoidectomy</a:t>
            </a:r>
            <a:r>
              <a:rPr lang="en-IN" dirty="0"/>
              <a:t> which better prevents recurrence than simple mucosal resection.</a:t>
            </a:r>
          </a:p>
          <a:p>
            <a:endParaRPr lang="en-IN" dirty="0"/>
          </a:p>
          <a:p>
            <a:endParaRPr lang="en-IN" dirty="0"/>
          </a:p>
          <a:p>
            <a:endParaRPr lang="en-IN" dirty="0"/>
          </a:p>
        </p:txBody>
      </p:sp>
    </p:spTree>
    <p:extLst>
      <p:ext uri="{BB962C8B-B14F-4D97-AF65-F5344CB8AC3E}">
        <p14:creationId xmlns:p14="http://schemas.microsoft.com/office/powerpoint/2010/main" val="2282693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C054-1AC3-49F0-83E6-5A498EBFEB2E}"/>
              </a:ext>
            </a:extLst>
          </p:cNvPr>
          <p:cNvSpPr>
            <a:spLocks noGrp="1"/>
          </p:cNvSpPr>
          <p:nvPr>
            <p:ph type="title"/>
          </p:nvPr>
        </p:nvSpPr>
        <p:spPr>
          <a:xfrm flipV="1">
            <a:off x="1295402" y="887767"/>
            <a:ext cx="9601196" cy="94365"/>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88E81B35-15B6-4B37-90F3-D0488D9E2DEB}"/>
              </a:ext>
            </a:extLst>
          </p:cNvPr>
          <p:cNvSpPr>
            <a:spLocks noGrp="1"/>
          </p:cNvSpPr>
          <p:nvPr>
            <p:ph idx="1"/>
          </p:nvPr>
        </p:nvSpPr>
        <p:spPr>
          <a:xfrm>
            <a:off x="1295401" y="982132"/>
            <a:ext cx="9601196" cy="4893736"/>
          </a:xfrm>
        </p:spPr>
        <p:txBody>
          <a:bodyPr>
            <a:normAutofit fontScale="92500" lnSpcReduction="10000"/>
          </a:bodyPr>
          <a:lstStyle/>
          <a:p>
            <a:r>
              <a:rPr lang="en-IN" dirty="0"/>
              <a:t>The improvement of bowel function is also an important parameter of the effectiveness of the procedure. The improvement in the continence was around </a:t>
            </a:r>
            <a:r>
              <a:rPr lang="en-IN" dirty="0" err="1"/>
              <a:t>altemeier</a:t>
            </a:r>
            <a:r>
              <a:rPr lang="en-IN" dirty="0"/>
              <a:t> 60%,Delorme 70%,perineal stapled </a:t>
            </a:r>
            <a:r>
              <a:rPr lang="en-IN" dirty="0" err="1"/>
              <a:t>resectional</a:t>
            </a:r>
            <a:r>
              <a:rPr lang="en-IN" dirty="0"/>
              <a:t> less than 25%.</a:t>
            </a:r>
          </a:p>
          <a:p>
            <a:r>
              <a:rPr lang="en-IN" dirty="0">
                <a:latin typeface="Garamond (Body)"/>
              </a:rPr>
              <a:t>Indeed , a randomized trial has clearly demonstrated that the addition of </a:t>
            </a:r>
            <a:r>
              <a:rPr lang="en-IN" dirty="0" err="1">
                <a:latin typeface="Garamond (Body)"/>
              </a:rPr>
              <a:t>levatorplasty</a:t>
            </a:r>
            <a:r>
              <a:rPr lang="en-IN" dirty="0">
                <a:latin typeface="Garamond (Body)"/>
              </a:rPr>
              <a:t> to Delorme procedure did not only improve </a:t>
            </a:r>
            <a:r>
              <a:rPr lang="en-IN" dirty="0" err="1">
                <a:latin typeface="Garamond (Body)"/>
              </a:rPr>
              <a:t>fecal</a:t>
            </a:r>
            <a:r>
              <a:rPr lang="en-IN" dirty="0">
                <a:latin typeface="Garamond (Body)"/>
              </a:rPr>
              <a:t> incontinence, but also improve preoperative constipation and decrease the incidence of recurrence significantly more than Delorme procedure alone.</a:t>
            </a:r>
          </a:p>
          <a:p>
            <a:r>
              <a:rPr lang="en-IN" dirty="0">
                <a:latin typeface="Garamond (Body)"/>
              </a:rPr>
              <a:t>All of the perineal </a:t>
            </a:r>
            <a:r>
              <a:rPr lang="en-IN" dirty="0" err="1">
                <a:latin typeface="Garamond (Body)"/>
              </a:rPr>
              <a:t>resectional</a:t>
            </a:r>
            <a:r>
              <a:rPr lang="en-IN" dirty="0">
                <a:latin typeface="Garamond (Body)"/>
              </a:rPr>
              <a:t> procedure conferred a significant improvement of constipation 59-68%of the patients with the highest improvement achieved by the </a:t>
            </a:r>
            <a:r>
              <a:rPr lang="en-IN" dirty="0" err="1">
                <a:latin typeface="Garamond (Body)"/>
              </a:rPr>
              <a:t>altemeier</a:t>
            </a:r>
            <a:r>
              <a:rPr lang="en-IN" dirty="0">
                <a:latin typeface="Garamond (Body)"/>
              </a:rPr>
              <a:t> procedure.</a:t>
            </a:r>
          </a:p>
          <a:p>
            <a:r>
              <a:rPr lang="en-IN" dirty="0">
                <a:latin typeface="Garamond (Body)"/>
              </a:rPr>
              <a:t>Few studies employed physiologic assessment of the anorectal functions after perineal procedures. Significant increase in the resting and squeeze anal pressure and slight decrease in the pudendal nerve terminal motor latency(PNTML)</a:t>
            </a:r>
          </a:p>
          <a:p>
            <a:endParaRPr lang="en-IN" dirty="0"/>
          </a:p>
          <a:p>
            <a:endParaRPr lang="en-IN" dirty="0"/>
          </a:p>
        </p:txBody>
      </p:sp>
    </p:spTree>
    <p:extLst>
      <p:ext uri="{BB962C8B-B14F-4D97-AF65-F5344CB8AC3E}">
        <p14:creationId xmlns:p14="http://schemas.microsoft.com/office/powerpoint/2010/main" val="347923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058F-5982-4ED2-BE9C-BED15CF012B0}"/>
              </a:ext>
            </a:extLst>
          </p:cNvPr>
          <p:cNvSpPr>
            <a:spLocks noGrp="1"/>
          </p:cNvSpPr>
          <p:nvPr>
            <p:ph type="title"/>
          </p:nvPr>
        </p:nvSpPr>
        <p:spPr/>
        <p:txBody>
          <a:bodyPr/>
          <a:lstStyle/>
          <a:p>
            <a:r>
              <a:rPr lang="en-IN" dirty="0"/>
              <a:t>AIM AND OBJECTIVES:</a:t>
            </a:r>
          </a:p>
        </p:txBody>
      </p:sp>
      <p:sp>
        <p:nvSpPr>
          <p:cNvPr id="3" name="Content Placeholder 2">
            <a:extLst>
              <a:ext uri="{FF2B5EF4-FFF2-40B4-BE49-F238E27FC236}">
                <a16:creationId xmlns:a16="http://schemas.microsoft.com/office/drawing/2014/main" id="{85DE363F-1845-48CD-BB1B-1877930C37D5}"/>
              </a:ext>
            </a:extLst>
          </p:cNvPr>
          <p:cNvSpPr>
            <a:spLocks noGrp="1"/>
          </p:cNvSpPr>
          <p:nvPr>
            <p:ph idx="1"/>
          </p:nvPr>
        </p:nvSpPr>
        <p:spPr/>
        <p:txBody>
          <a:bodyPr/>
          <a:lstStyle/>
          <a:p>
            <a:r>
              <a:rPr lang="en-IN" dirty="0"/>
              <a:t>The present review aimed to assess the outcomes of the perineal procedures including </a:t>
            </a:r>
            <a:r>
              <a:rPr lang="en-IN" dirty="0" err="1"/>
              <a:t>altemeier</a:t>
            </a:r>
            <a:r>
              <a:rPr lang="en-IN" dirty="0"/>
              <a:t>, Delorme and perineal stapled resection in the treatment of complete rectal prolapse.</a:t>
            </a:r>
          </a:p>
        </p:txBody>
      </p:sp>
    </p:spTree>
    <p:extLst>
      <p:ext uri="{BB962C8B-B14F-4D97-AF65-F5344CB8AC3E}">
        <p14:creationId xmlns:p14="http://schemas.microsoft.com/office/powerpoint/2010/main" val="1073476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8889-9F07-47CC-BEE0-5F95271AA4F7}"/>
              </a:ext>
            </a:extLst>
          </p:cNvPr>
          <p:cNvSpPr>
            <a:spLocks noGrp="1"/>
          </p:cNvSpPr>
          <p:nvPr>
            <p:ph type="title"/>
          </p:nvPr>
        </p:nvSpPr>
        <p:spPr>
          <a:xfrm>
            <a:off x="1295402" y="982132"/>
            <a:ext cx="9601196"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A52ADB5A-D645-4BB8-9AF7-7DD98FE31F14}"/>
              </a:ext>
            </a:extLst>
          </p:cNvPr>
          <p:cNvSpPr>
            <a:spLocks noGrp="1"/>
          </p:cNvSpPr>
          <p:nvPr>
            <p:ph idx="1"/>
          </p:nvPr>
        </p:nvSpPr>
        <p:spPr>
          <a:xfrm>
            <a:off x="1295401" y="1118586"/>
            <a:ext cx="9601196" cy="4757282"/>
          </a:xfrm>
        </p:spPr>
        <p:txBody>
          <a:bodyPr>
            <a:normAutofit fontScale="92500"/>
          </a:bodyPr>
          <a:lstStyle/>
          <a:p>
            <a:r>
              <a:rPr lang="en-IN" dirty="0"/>
              <a:t>The perineal </a:t>
            </a:r>
            <a:r>
              <a:rPr lang="en-IN" dirty="0" err="1"/>
              <a:t>resectional</a:t>
            </a:r>
            <a:r>
              <a:rPr lang="en-IN" dirty="0"/>
              <a:t> procedures were comparable regarding the technical aspects, perineal stapled </a:t>
            </a:r>
            <a:r>
              <a:rPr lang="en-IN" dirty="0" err="1"/>
              <a:t>resectional</a:t>
            </a:r>
            <a:r>
              <a:rPr lang="en-IN" dirty="0"/>
              <a:t> shorter operation time whereas Delorme had a shorter hospital stay.</a:t>
            </a:r>
          </a:p>
          <a:p>
            <a:r>
              <a:rPr lang="en-IN" dirty="0"/>
              <a:t>Another potential advantage is the feasibility to perform perineal procedures using different type of anaesthesia according to the general condition of the patient, whereas abdominal procedures are usually performed under general anaesthesia.</a:t>
            </a:r>
          </a:p>
          <a:p>
            <a:r>
              <a:rPr lang="en-IN" dirty="0"/>
              <a:t>Approximately 13% of the patients developed complications after perineal </a:t>
            </a:r>
            <a:r>
              <a:rPr lang="en-IN" dirty="0" err="1"/>
              <a:t>resectional</a:t>
            </a:r>
            <a:r>
              <a:rPr lang="en-IN" dirty="0"/>
              <a:t> procedures and less than 20% of the recorded were major complications,Delorme-9%, </a:t>
            </a:r>
            <a:r>
              <a:rPr lang="en-IN" dirty="0" err="1"/>
              <a:t>altemeier</a:t>
            </a:r>
            <a:r>
              <a:rPr lang="en-IN" dirty="0"/>
              <a:t> and perineal stapled </a:t>
            </a:r>
            <a:r>
              <a:rPr lang="en-IN" dirty="0" err="1"/>
              <a:t>resectional</a:t>
            </a:r>
            <a:r>
              <a:rPr lang="en-IN" dirty="0"/>
              <a:t> around 11%</a:t>
            </a:r>
          </a:p>
          <a:p>
            <a:r>
              <a:rPr lang="en-IN" dirty="0"/>
              <a:t>The most common complications of </a:t>
            </a:r>
            <a:r>
              <a:rPr lang="en-IN" dirty="0" err="1"/>
              <a:t>altemeier</a:t>
            </a:r>
            <a:r>
              <a:rPr lang="en-IN" dirty="0"/>
              <a:t> was anastomotic dehiscence and leak.</a:t>
            </a:r>
          </a:p>
        </p:txBody>
      </p:sp>
    </p:spTree>
    <p:extLst>
      <p:ext uri="{BB962C8B-B14F-4D97-AF65-F5344CB8AC3E}">
        <p14:creationId xmlns:p14="http://schemas.microsoft.com/office/powerpoint/2010/main" val="3282142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5777-01C7-470F-AB63-08FCDF36A4E7}"/>
              </a:ext>
            </a:extLst>
          </p:cNvPr>
          <p:cNvSpPr>
            <a:spLocks noGrp="1"/>
          </p:cNvSpPr>
          <p:nvPr>
            <p:ph type="title"/>
          </p:nvPr>
        </p:nvSpPr>
        <p:spPr>
          <a:xfrm>
            <a:off x="1295402" y="982132"/>
            <a:ext cx="9601196" cy="45719"/>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284F21FF-3FE9-44E1-BB22-58089482E1D4}"/>
              </a:ext>
            </a:extLst>
          </p:cNvPr>
          <p:cNvSpPr>
            <a:spLocks noGrp="1"/>
          </p:cNvSpPr>
          <p:nvPr>
            <p:ph idx="1"/>
          </p:nvPr>
        </p:nvSpPr>
        <p:spPr>
          <a:xfrm>
            <a:off x="1295401" y="1027851"/>
            <a:ext cx="9601196" cy="4848017"/>
          </a:xfrm>
        </p:spPr>
        <p:txBody>
          <a:bodyPr/>
          <a:lstStyle/>
          <a:p>
            <a:r>
              <a:rPr lang="en-IN" dirty="0"/>
              <a:t>Suture and staple line bleeding was the most common complication after Delorme and perineal stapled </a:t>
            </a:r>
            <a:r>
              <a:rPr lang="en-IN" dirty="0" err="1"/>
              <a:t>resectional</a:t>
            </a:r>
            <a:r>
              <a:rPr lang="en-IN" dirty="0"/>
              <a:t> procedure which necessitate longer hospitalization of the patient that reached up to 12 days in one report .</a:t>
            </a:r>
          </a:p>
          <a:p>
            <a:r>
              <a:rPr lang="en-IN" dirty="0"/>
              <a:t>Other unique complications were recorded as stapler malfunction and entanglement the posterior vagina wall during perineal stapled </a:t>
            </a:r>
            <a:r>
              <a:rPr lang="en-IN" dirty="0" err="1"/>
              <a:t>resectional</a:t>
            </a:r>
            <a:r>
              <a:rPr lang="en-IN" dirty="0"/>
              <a:t>.</a:t>
            </a:r>
          </a:p>
          <a:p>
            <a:r>
              <a:rPr lang="en-IN" dirty="0"/>
              <a:t>In summary, abdominal procedures are associated with much lower recurrence rate and high morbidity rates than the perineal procedures.</a:t>
            </a:r>
          </a:p>
          <a:p>
            <a:r>
              <a:rPr lang="en-IN" dirty="0"/>
              <a:t>According to a recent retrospective study of 231 patients, </a:t>
            </a:r>
            <a:r>
              <a:rPr lang="en-IN" dirty="0" err="1"/>
              <a:t>laprascopic</a:t>
            </a:r>
            <a:r>
              <a:rPr lang="en-IN" dirty="0"/>
              <a:t> ventral mesh rectopexy had a recurrence rate of 11.7%,close to that of </a:t>
            </a:r>
            <a:r>
              <a:rPr lang="en-IN" dirty="0" err="1"/>
              <a:t>altemeier</a:t>
            </a:r>
            <a:r>
              <a:rPr lang="en-IN" dirty="0"/>
              <a:t> and slightly lower than the median incidence of recurrence for Delorme and perineal stapled </a:t>
            </a:r>
            <a:r>
              <a:rPr lang="en-IN" dirty="0" err="1"/>
              <a:t>resectional</a:t>
            </a:r>
            <a:r>
              <a:rPr lang="en-IN" dirty="0"/>
              <a:t>.</a:t>
            </a:r>
          </a:p>
        </p:txBody>
      </p:sp>
    </p:spTree>
    <p:extLst>
      <p:ext uri="{BB962C8B-B14F-4D97-AF65-F5344CB8AC3E}">
        <p14:creationId xmlns:p14="http://schemas.microsoft.com/office/powerpoint/2010/main" val="2942087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A429-70EF-4E07-BB45-708953EF9407}"/>
              </a:ext>
            </a:extLst>
          </p:cNvPr>
          <p:cNvSpPr>
            <a:spLocks noGrp="1"/>
          </p:cNvSpPr>
          <p:nvPr>
            <p:ph type="title"/>
          </p:nvPr>
        </p:nvSpPr>
        <p:spPr>
          <a:xfrm flipV="1">
            <a:off x="1295402" y="878889"/>
            <a:ext cx="9601196" cy="103243"/>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5823A78-7836-4782-8C62-9D3EB33487EC}"/>
              </a:ext>
            </a:extLst>
          </p:cNvPr>
          <p:cNvSpPr>
            <a:spLocks noGrp="1"/>
          </p:cNvSpPr>
          <p:nvPr>
            <p:ph idx="1"/>
          </p:nvPr>
        </p:nvSpPr>
        <p:spPr>
          <a:xfrm>
            <a:off x="1295401" y="1065320"/>
            <a:ext cx="9601196" cy="4810548"/>
          </a:xfrm>
        </p:spPr>
        <p:txBody>
          <a:bodyPr/>
          <a:lstStyle/>
          <a:p>
            <a:endParaRPr lang="en-IN" dirty="0"/>
          </a:p>
          <a:p>
            <a:r>
              <a:rPr lang="en-IN" dirty="0"/>
              <a:t>Since the perineal stapled </a:t>
            </a:r>
            <a:r>
              <a:rPr lang="en-IN" dirty="0" err="1"/>
              <a:t>resectional</a:t>
            </a:r>
            <a:r>
              <a:rPr lang="en-IN" dirty="0"/>
              <a:t> procedure was recently introduced in the management of rectal prolapse, the number of studies and patients included was much lower than the other two established techniques.</a:t>
            </a:r>
          </a:p>
          <a:p>
            <a:endParaRPr lang="en-IN" dirty="0"/>
          </a:p>
          <a:p>
            <a:r>
              <a:rPr lang="en-IN" dirty="0"/>
              <a:t>Hence, the outcome of perineal stapled </a:t>
            </a:r>
            <a:r>
              <a:rPr lang="en-IN" dirty="0" err="1"/>
              <a:t>resectional</a:t>
            </a:r>
            <a:r>
              <a:rPr lang="en-IN" dirty="0"/>
              <a:t> should not be compared directly with </a:t>
            </a:r>
            <a:r>
              <a:rPr lang="en-IN" dirty="0" err="1"/>
              <a:t>altemeier</a:t>
            </a:r>
            <a:r>
              <a:rPr lang="en-IN" dirty="0"/>
              <a:t> and Delorme procedures since perineal stapled </a:t>
            </a:r>
            <a:r>
              <a:rPr lang="en-IN" dirty="0" err="1"/>
              <a:t>resectional</a:t>
            </a:r>
            <a:r>
              <a:rPr lang="en-IN" dirty="0"/>
              <a:t> is still in the stage of technical adoption.</a:t>
            </a:r>
          </a:p>
        </p:txBody>
      </p:sp>
    </p:spTree>
    <p:extLst>
      <p:ext uri="{BB962C8B-B14F-4D97-AF65-F5344CB8AC3E}">
        <p14:creationId xmlns:p14="http://schemas.microsoft.com/office/powerpoint/2010/main" val="789435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207C-DB43-4EE6-8D32-2B656CDF233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544CBAD-CCEF-44B0-AE1A-948B50A39C39}"/>
              </a:ext>
            </a:extLst>
          </p:cNvPr>
          <p:cNvPicPr>
            <a:picLocks noGrp="1" noChangeAspect="1"/>
          </p:cNvPicPr>
          <p:nvPr>
            <p:ph idx="1"/>
          </p:nvPr>
        </p:nvPicPr>
        <p:blipFill>
          <a:blip r:embed="rId2"/>
          <a:stretch>
            <a:fillRect/>
          </a:stretch>
        </p:blipFill>
        <p:spPr>
          <a:xfrm>
            <a:off x="807868" y="653114"/>
            <a:ext cx="10546672" cy="5543499"/>
          </a:xfrm>
        </p:spPr>
      </p:pic>
    </p:spTree>
    <p:extLst>
      <p:ext uri="{BB962C8B-B14F-4D97-AF65-F5344CB8AC3E}">
        <p14:creationId xmlns:p14="http://schemas.microsoft.com/office/powerpoint/2010/main" val="3469428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8ED6-CADF-411C-A7C5-DE23F8D7EA00}"/>
              </a:ext>
            </a:extLst>
          </p:cNvPr>
          <p:cNvSpPr>
            <a:spLocks noGrp="1"/>
          </p:cNvSpPr>
          <p:nvPr>
            <p:ph type="title"/>
          </p:nvPr>
        </p:nvSpPr>
        <p:spPr>
          <a:xfrm>
            <a:off x="1020194" y="183142"/>
            <a:ext cx="9601196" cy="1303867"/>
          </a:xfrm>
        </p:spPr>
        <p:txBody>
          <a:bodyPr/>
          <a:lstStyle/>
          <a:p>
            <a:r>
              <a:rPr lang="en-IN" dirty="0"/>
              <a:t>Conclusion </a:t>
            </a:r>
          </a:p>
        </p:txBody>
      </p:sp>
      <p:sp>
        <p:nvSpPr>
          <p:cNvPr id="3" name="Content Placeholder 2">
            <a:extLst>
              <a:ext uri="{FF2B5EF4-FFF2-40B4-BE49-F238E27FC236}">
                <a16:creationId xmlns:a16="http://schemas.microsoft.com/office/drawing/2014/main" id="{A235FAF7-2AA6-4A6B-AEBB-97C13F2A9BE2}"/>
              </a:ext>
            </a:extLst>
          </p:cNvPr>
          <p:cNvSpPr>
            <a:spLocks noGrp="1"/>
          </p:cNvSpPr>
          <p:nvPr>
            <p:ph idx="1"/>
          </p:nvPr>
        </p:nvSpPr>
        <p:spPr>
          <a:xfrm>
            <a:off x="1295401" y="1487009"/>
            <a:ext cx="9601196" cy="4388859"/>
          </a:xfrm>
        </p:spPr>
        <p:txBody>
          <a:bodyPr/>
          <a:lstStyle/>
          <a:p>
            <a:endParaRPr lang="en-IN" dirty="0"/>
          </a:p>
          <a:p>
            <a:r>
              <a:rPr lang="en-IN" dirty="0"/>
              <a:t>Perineal </a:t>
            </a:r>
            <a:r>
              <a:rPr lang="en-IN" dirty="0" err="1"/>
              <a:t>resectional</a:t>
            </a:r>
            <a:r>
              <a:rPr lang="en-IN" dirty="0"/>
              <a:t> procedures were followed by a relatively high incidence of recurrence ,yet an acceptably low complication rate. They also achieved satisfactory in bowel function which was paralleled by similar improvement in physiologic anorectal functions.</a:t>
            </a:r>
          </a:p>
          <a:p>
            <a:r>
              <a:rPr lang="en-IN" dirty="0"/>
              <a:t>Definitive conclusions on the superiority of one procedure over another regarding recurrence and complication rates and functional outcome cannot be reached due to the significant heterogenicity of the studies and relatively short follow-up.</a:t>
            </a:r>
          </a:p>
          <a:p>
            <a:pPr marL="0" indent="0">
              <a:buNone/>
            </a:pPr>
            <a:endParaRPr lang="en-IN" dirty="0"/>
          </a:p>
        </p:txBody>
      </p:sp>
    </p:spTree>
    <p:extLst>
      <p:ext uri="{BB962C8B-B14F-4D97-AF65-F5344CB8AC3E}">
        <p14:creationId xmlns:p14="http://schemas.microsoft.com/office/powerpoint/2010/main" val="3663894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0729-6632-4320-90D3-E5BFFEC1A44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0BCFE01-1A46-4C9F-A792-563E3D067C69}"/>
              </a:ext>
            </a:extLst>
          </p:cNvPr>
          <p:cNvPicPr>
            <a:picLocks noGrp="1" noChangeAspect="1"/>
          </p:cNvPicPr>
          <p:nvPr>
            <p:ph idx="1"/>
          </p:nvPr>
        </p:nvPicPr>
        <p:blipFill>
          <a:blip r:embed="rId2"/>
          <a:stretch>
            <a:fillRect/>
          </a:stretch>
        </p:blipFill>
        <p:spPr>
          <a:xfrm>
            <a:off x="4012706" y="728877"/>
            <a:ext cx="7366875" cy="5400246"/>
          </a:xfrm>
        </p:spPr>
      </p:pic>
      <p:pic>
        <p:nvPicPr>
          <p:cNvPr id="7" name="Picture 6">
            <a:extLst>
              <a:ext uri="{FF2B5EF4-FFF2-40B4-BE49-F238E27FC236}">
                <a16:creationId xmlns:a16="http://schemas.microsoft.com/office/drawing/2014/main" id="{6F28B74D-A6A3-4777-9B78-FF6630E59AC5}"/>
              </a:ext>
            </a:extLst>
          </p:cNvPr>
          <p:cNvPicPr>
            <a:picLocks noChangeAspect="1"/>
          </p:cNvPicPr>
          <p:nvPr/>
        </p:nvPicPr>
        <p:blipFill>
          <a:blip r:embed="rId3"/>
          <a:stretch>
            <a:fillRect/>
          </a:stretch>
        </p:blipFill>
        <p:spPr>
          <a:xfrm>
            <a:off x="812417" y="728877"/>
            <a:ext cx="3315699" cy="5400246"/>
          </a:xfrm>
          <a:prstGeom prst="rect">
            <a:avLst/>
          </a:prstGeom>
        </p:spPr>
      </p:pic>
    </p:spTree>
    <p:extLst>
      <p:ext uri="{BB962C8B-B14F-4D97-AF65-F5344CB8AC3E}">
        <p14:creationId xmlns:p14="http://schemas.microsoft.com/office/powerpoint/2010/main" val="2153926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F871-15E4-4554-8F1F-C6769964631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0B60A2C-D40F-47CC-9A57-DCBEB037D36C}"/>
              </a:ext>
            </a:extLst>
          </p:cNvPr>
          <p:cNvPicPr>
            <a:picLocks noGrp="1" noChangeAspect="1"/>
          </p:cNvPicPr>
          <p:nvPr>
            <p:ph idx="1"/>
          </p:nvPr>
        </p:nvPicPr>
        <p:blipFill>
          <a:blip r:embed="rId2"/>
          <a:stretch>
            <a:fillRect/>
          </a:stretch>
        </p:blipFill>
        <p:spPr>
          <a:xfrm>
            <a:off x="1293723" y="891288"/>
            <a:ext cx="9426059" cy="5293390"/>
          </a:xfrm>
        </p:spPr>
      </p:pic>
    </p:spTree>
    <p:extLst>
      <p:ext uri="{BB962C8B-B14F-4D97-AF65-F5344CB8AC3E}">
        <p14:creationId xmlns:p14="http://schemas.microsoft.com/office/powerpoint/2010/main" val="404354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E057-4D26-45B2-A9D4-6302C62CE0A8}"/>
              </a:ext>
            </a:extLst>
          </p:cNvPr>
          <p:cNvSpPr>
            <a:spLocks noGrp="1"/>
          </p:cNvSpPr>
          <p:nvPr>
            <p:ph type="title"/>
          </p:nvPr>
        </p:nvSpPr>
        <p:spPr>
          <a:xfrm>
            <a:off x="1224380" y="785178"/>
            <a:ext cx="9601196" cy="393907"/>
          </a:xfrm>
        </p:spPr>
        <p:txBody>
          <a:bodyPr>
            <a:normAutofit fontScale="90000"/>
          </a:bodyPr>
          <a:lstStyle/>
          <a:p>
            <a:r>
              <a:rPr lang="en-IN" dirty="0"/>
              <a:t>INTRODUCTION </a:t>
            </a:r>
          </a:p>
        </p:txBody>
      </p:sp>
      <p:sp>
        <p:nvSpPr>
          <p:cNvPr id="3" name="Content Placeholder 2">
            <a:extLst>
              <a:ext uri="{FF2B5EF4-FFF2-40B4-BE49-F238E27FC236}">
                <a16:creationId xmlns:a16="http://schemas.microsoft.com/office/drawing/2014/main" id="{BA732E7E-654A-4852-B6FD-B3CCEA02AD4A}"/>
              </a:ext>
            </a:extLst>
          </p:cNvPr>
          <p:cNvSpPr>
            <a:spLocks noGrp="1"/>
          </p:cNvSpPr>
          <p:nvPr>
            <p:ph idx="1"/>
          </p:nvPr>
        </p:nvSpPr>
        <p:spPr>
          <a:xfrm>
            <a:off x="1224380" y="1322773"/>
            <a:ext cx="9601196" cy="4357786"/>
          </a:xfrm>
        </p:spPr>
        <p:txBody>
          <a:bodyPr>
            <a:normAutofit lnSpcReduction="10000"/>
          </a:bodyPr>
          <a:lstStyle/>
          <a:p>
            <a:r>
              <a:rPr lang="en-IN" dirty="0"/>
              <a:t>Complete full thickness rectal prolapse is a term that describes the protrusion of the full thickness of rectal wall through the anus. It commonly affects the elderly population and 80-90% are female.</a:t>
            </a:r>
          </a:p>
          <a:p>
            <a:r>
              <a:rPr lang="en-IN" dirty="0"/>
              <a:t>Surgical management of full thickness rectal prolapse can be abdominal and perineal procedures. </a:t>
            </a:r>
          </a:p>
          <a:p>
            <a:r>
              <a:rPr lang="en-IN" dirty="0"/>
              <a:t>The abdominal procedures involve either resection of the sigmoid colon or fixation of the rectum by the sutures or by the use of foreign material such as mesh or sponge.</a:t>
            </a:r>
          </a:p>
          <a:p>
            <a:r>
              <a:rPr lang="en-IN" dirty="0"/>
              <a:t>Perineal procedures either resection </a:t>
            </a:r>
            <a:r>
              <a:rPr lang="en-IN" dirty="0" err="1"/>
              <a:t>altemeier</a:t>
            </a:r>
            <a:r>
              <a:rPr lang="en-IN" dirty="0"/>
              <a:t>, Delorme and stapled </a:t>
            </a:r>
            <a:r>
              <a:rPr lang="en-IN" dirty="0" err="1"/>
              <a:t>resectional</a:t>
            </a:r>
            <a:r>
              <a:rPr lang="en-IN" dirty="0"/>
              <a:t> procedures or suspension of the rectum as external pelvic rectal suspension(EXPRESS) procedure.</a:t>
            </a:r>
          </a:p>
        </p:txBody>
      </p:sp>
    </p:spTree>
    <p:extLst>
      <p:ext uri="{BB962C8B-B14F-4D97-AF65-F5344CB8AC3E}">
        <p14:creationId xmlns:p14="http://schemas.microsoft.com/office/powerpoint/2010/main" val="38762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C95A-2EC0-415A-ACF7-E4B80D1C6679}"/>
              </a:ext>
            </a:extLst>
          </p:cNvPr>
          <p:cNvSpPr>
            <a:spLocks noGrp="1"/>
          </p:cNvSpPr>
          <p:nvPr>
            <p:ph type="title"/>
          </p:nvPr>
        </p:nvSpPr>
        <p:spPr/>
        <p:txBody>
          <a:bodyPr>
            <a:normAutofit fontScale="90000"/>
          </a:bodyPr>
          <a:lstStyle/>
          <a:p>
            <a:r>
              <a:rPr lang="en-IN" dirty="0"/>
              <a:t>Methods </a:t>
            </a:r>
            <a:br>
              <a:rPr lang="en-IN" dirty="0"/>
            </a:br>
            <a:endParaRPr lang="en-IN" dirty="0"/>
          </a:p>
        </p:txBody>
      </p:sp>
      <p:sp>
        <p:nvSpPr>
          <p:cNvPr id="3" name="Content Placeholder 2">
            <a:extLst>
              <a:ext uri="{FF2B5EF4-FFF2-40B4-BE49-F238E27FC236}">
                <a16:creationId xmlns:a16="http://schemas.microsoft.com/office/drawing/2014/main" id="{A86665C4-239D-41BF-ABB0-C3AAB627FF93}"/>
              </a:ext>
            </a:extLst>
          </p:cNvPr>
          <p:cNvSpPr>
            <a:spLocks noGrp="1"/>
          </p:cNvSpPr>
          <p:nvPr>
            <p:ph idx="1"/>
          </p:nvPr>
        </p:nvSpPr>
        <p:spPr/>
        <p:txBody>
          <a:bodyPr/>
          <a:lstStyle/>
          <a:p>
            <a:r>
              <a:rPr lang="en-IN" dirty="0"/>
              <a:t>                                   </a:t>
            </a:r>
            <a:r>
              <a:rPr lang="en-IN" sz="2800" i="1" dirty="0"/>
              <a:t>Search strategy</a:t>
            </a:r>
          </a:p>
          <a:p>
            <a:r>
              <a:rPr lang="en-IN" dirty="0"/>
              <a:t>The protocol of this review has been registered in the international prospective register of systematic reviews(PROSPERO)</a:t>
            </a:r>
          </a:p>
          <a:p>
            <a:r>
              <a:rPr lang="en-IN" dirty="0"/>
              <a:t>Screening guidelines of the Preferred Reporting Items for Systematic Reviews and Meta-Analyses(PRISMA)</a:t>
            </a:r>
          </a:p>
        </p:txBody>
      </p:sp>
    </p:spTree>
    <p:extLst>
      <p:ext uri="{BB962C8B-B14F-4D97-AF65-F5344CB8AC3E}">
        <p14:creationId xmlns:p14="http://schemas.microsoft.com/office/powerpoint/2010/main" val="212128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B928-4B87-4D11-8ED6-B4FEB4C57C59}"/>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1CAA03CF-20E8-4D53-9F85-77FE84CBBCF6}"/>
              </a:ext>
            </a:extLst>
          </p:cNvPr>
          <p:cNvSpPr>
            <a:spLocks noGrp="1"/>
          </p:cNvSpPr>
          <p:nvPr>
            <p:ph type="body" idx="1"/>
          </p:nvPr>
        </p:nvSpPr>
        <p:spPr/>
        <p:txBody>
          <a:bodyPr/>
          <a:lstStyle/>
          <a:p>
            <a:r>
              <a:rPr lang="en-IN" dirty="0"/>
              <a:t>Inclusion criteria </a:t>
            </a:r>
          </a:p>
        </p:txBody>
      </p:sp>
      <p:sp>
        <p:nvSpPr>
          <p:cNvPr id="4" name="Content Placeholder 3">
            <a:extLst>
              <a:ext uri="{FF2B5EF4-FFF2-40B4-BE49-F238E27FC236}">
                <a16:creationId xmlns:a16="http://schemas.microsoft.com/office/drawing/2014/main" id="{AD72F310-468D-4C0B-8C14-8069F634A6E8}"/>
              </a:ext>
            </a:extLst>
          </p:cNvPr>
          <p:cNvSpPr>
            <a:spLocks noGrp="1"/>
          </p:cNvSpPr>
          <p:nvPr>
            <p:ph sz="half" idx="2"/>
          </p:nvPr>
        </p:nvSpPr>
        <p:spPr/>
        <p:txBody>
          <a:bodyPr>
            <a:normAutofit lnSpcReduction="10000"/>
          </a:bodyPr>
          <a:lstStyle/>
          <a:p>
            <a:pPr marL="0" indent="0">
              <a:buNone/>
            </a:pPr>
            <a:r>
              <a:rPr lang="en-IN" dirty="0"/>
              <a:t>Patients with complete(external) rectal prolapse who underwent perineal resectional procedures</a:t>
            </a:r>
          </a:p>
          <a:p>
            <a:pPr marL="0" indent="0">
              <a:buNone/>
            </a:pPr>
            <a:r>
              <a:rPr lang="en-IN" dirty="0"/>
              <a:t>Complete rectal prolapse was defined as full thickness circumferential protrusion of the rectum throughout the anal canal.</a:t>
            </a:r>
          </a:p>
        </p:txBody>
      </p:sp>
      <p:sp>
        <p:nvSpPr>
          <p:cNvPr id="5" name="Text Placeholder 4">
            <a:extLst>
              <a:ext uri="{FF2B5EF4-FFF2-40B4-BE49-F238E27FC236}">
                <a16:creationId xmlns:a16="http://schemas.microsoft.com/office/drawing/2014/main" id="{4C5C1615-1B43-43CB-A71D-F950E6CC8FDA}"/>
              </a:ext>
            </a:extLst>
          </p:cNvPr>
          <p:cNvSpPr>
            <a:spLocks noGrp="1"/>
          </p:cNvSpPr>
          <p:nvPr>
            <p:ph type="body" sz="quarter" idx="3"/>
          </p:nvPr>
        </p:nvSpPr>
        <p:spPr/>
        <p:txBody>
          <a:bodyPr/>
          <a:lstStyle/>
          <a:p>
            <a:r>
              <a:rPr lang="en-IN" dirty="0"/>
              <a:t>Exclusion criteria </a:t>
            </a:r>
          </a:p>
        </p:txBody>
      </p:sp>
      <p:sp>
        <p:nvSpPr>
          <p:cNvPr id="6" name="Content Placeholder 5">
            <a:extLst>
              <a:ext uri="{FF2B5EF4-FFF2-40B4-BE49-F238E27FC236}">
                <a16:creationId xmlns:a16="http://schemas.microsoft.com/office/drawing/2014/main" id="{9AD799A0-4484-4259-B2AD-2FC1DDDCC8D5}"/>
              </a:ext>
            </a:extLst>
          </p:cNvPr>
          <p:cNvSpPr>
            <a:spLocks noGrp="1"/>
          </p:cNvSpPr>
          <p:nvPr>
            <p:ph sz="quarter" idx="4"/>
          </p:nvPr>
        </p:nvSpPr>
        <p:spPr/>
        <p:txBody>
          <a:bodyPr>
            <a:normAutofit lnSpcReduction="10000"/>
          </a:bodyPr>
          <a:lstStyle/>
          <a:p>
            <a:r>
              <a:rPr lang="en-IN" dirty="0"/>
              <a:t>Less than 10 patients </a:t>
            </a:r>
          </a:p>
          <a:p>
            <a:r>
              <a:rPr lang="en-IN" dirty="0"/>
              <a:t>Followed patients for less than 12 months </a:t>
            </a:r>
          </a:p>
          <a:p>
            <a:r>
              <a:rPr lang="en-IN" dirty="0"/>
              <a:t>Articles that did not report the recurrence and complications rates </a:t>
            </a:r>
          </a:p>
        </p:txBody>
      </p:sp>
    </p:spTree>
    <p:extLst>
      <p:ext uri="{BB962C8B-B14F-4D97-AF65-F5344CB8AC3E}">
        <p14:creationId xmlns:p14="http://schemas.microsoft.com/office/powerpoint/2010/main" val="410164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DE72F-548C-4963-9D15-E8835E06F23F}"/>
              </a:ext>
            </a:extLst>
          </p:cNvPr>
          <p:cNvSpPr>
            <a:spLocks noGrp="1"/>
          </p:cNvSpPr>
          <p:nvPr>
            <p:ph type="title"/>
          </p:nvPr>
        </p:nvSpPr>
        <p:spPr/>
        <p:txBody>
          <a:bodyPr>
            <a:normAutofit fontScale="90000"/>
          </a:bodyPr>
          <a:lstStyle/>
          <a:p>
            <a:r>
              <a:rPr lang="en-IN" dirty="0"/>
              <a:t>Assessment of methodological quality and bias within the included studies </a:t>
            </a:r>
          </a:p>
        </p:txBody>
      </p:sp>
      <p:sp>
        <p:nvSpPr>
          <p:cNvPr id="3" name="Content Placeholder 2">
            <a:extLst>
              <a:ext uri="{FF2B5EF4-FFF2-40B4-BE49-F238E27FC236}">
                <a16:creationId xmlns:a16="http://schemas.microsoft.com/office/drawing/2014/main" id="{B2070C1E-09C9-45C3-8A34-24DD8F606B6F}"/>
              </a:ext>
            </a:extLst>
          </p:cNvPr>
          <p:cNvSpPr>
            <a:spLocks noGrp="1"/>
          </p:cNvSpPr>
          <p:nvPr>
            <p:ph idx="1"/>
          </p:nvPr>
        </p:nvSpPr>
        <p:spPr/>
        <p:txBody>
          <a:bodyPr>
            <a:normAutofit fontScale="92500" lnSpcReduction="10000"/>
          </a:bodyPr>
          <a:lstStyle/>
          <a:p>
            <a:r>
              <a:rPr lang="en-IN" dirty="0"/>
              <a:t>The revised grading system of the Scottish Intercollegiate Guidelines Network(SIGN)(14) was used to assess comparative studies </a:t>
            </a:r>
          </a:p>
          <a:p>
            <a:r>
              <a:rPr lang="en-IN" dirty="0"/>
              <a:t>National Institute for Health and Clinical Excellence was used for the assessment of cohort studies(NICE)(15)</a:t>
            </a:r>
          </a:p>
          <a:p>
            <a:r>
              <a:rPr lang="en-IN" dirty="0"/>
              <a:t>Variables collected : The primary objective was the clinical recurrence of full thickness rectal prolapse and the secondary objectives included postoperative improvement of bowel symptoms as constipation and </a:t>
            </a:r>
            <a:r>
              <a:rPr lang="en-IN" dirty="0" err="1"/>
              <a:t>fecal</a:t>
            </a:r>
            <a:r>
              <a:rPr lang="en-IN" dirty="0"/>
              <a:t> incontinence, functional bowel scores, complication and mortality rates, operative time and length of hospital stay </a:t>
            </a:r>
          </a:p>
        </p:txBody>
      </p:sp>
    </p:spTree>
    <p:extLst>
      <p:ext uri="{BB962C8B-B14F-4D97-AF65-F5344CB8AC3E}">
        <p14:creationId xmlns:p14="http://schemas.microsoft.com/office/powerpoint/2010/main" val="17700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7BFD-FC3C-4E5B-BFAD-1525A31A97CA}"/>
              </a:ext>
            </a:extLst>
          </p:cNvPr>
          <p:cNvSpPr>
            <a:spLocks noGrp="1"/>
          </p:cNvSpPr>
          <p:nvPr>
            <p:ph type="title"/>
          </p:nvPr>
        </p:nvSpPr>
        <p:spPr/>
        <p:txBody>
          <a:bodyPr/>
          <a:lstStyle/>
          <a:p>
            <a:endParaRPr lang="en-IN" dirty="0"/>
          </a:p>
        </p:txBody>
      </p:sp>
      <p:pic>
        <p:nvPicPr>
          <p:cNvPr id="6" name="Picture Placeholder 5">
            <a:extLst>
              <a:ext uri="{FF2B5EF4-FFF2-40B4-BE49-F238E27FC236}">
                <a16:creationId xmlns:a16="http://schemas.microsoft.com/office/drawing/2014/main" id="{27FA3CF1-A8E1-4AC5-B61D-CA5ECC9DCF5B}"/>
              </a:ext>
            </a:extLst>
          </p:cNvPr>
          <p:cNvPicPr>
            <a:picLocks noGrp="1" noChangeAspect="1"/>
          </p:cNvPicPr>
          <p:nvPr>
            <p:ph type="pic" idx="1"/>
          </p:nvPr>
        </p:nvPicPr>
        <p:blipFill>
          <a:blip r:embed="rId2"/>
          <a:srcRect t="4234" b="4234"/>
          <a:stretch>
            <a:fillRect/>
          </a:stretch>
        </p:blipFill>
        <p:spPr>
          <a:xfrm>
            <a:off x="945149" y="624473"/>
            <a:ext cx="10106025" cy="5609054"/>
          </a:xfrm>
        </p:spPr>
      </p:pic>
      <p:sp>
        <p:nvSpPr>
          <p:cNvPr id="4" name="Text Placeholder 3">
            <a:extLst>
              <a:ext uri="{FF2B5EF4-FFF2-40B4-BE49-F238E27FC236}">
                <a16:creationId xmlns:a16="http://schemas.microsoft.com/office/drawing/2014/main" id="{761774E8-1663-471A-9F31-B935E7B932AE}"/>
              </a:ext>
            </a:extLst>
          </p:cNvPr>
          <p:cNvSpPr>
            <a:spLocks noGrp="1"/>
          </p:cNvSpPr>
          <p:nvPr>
            <p:ph type="body" sz="half" idx="2"/>
          </p:nvPr>
        </p:nvSpPr>
        <p:spPr>
          <a:xfrm flipV="1">
            <a:off x="1295401" y="5875864"/>
            <a:ext cx="9609666" cy="89929"/>
          </a:xfrm>
        </p:spPr>
        <p:txBody>
          <a:bodyPr>
            <a:normAutofit fontScale="25000" lnSpcReduction="20000"/>
          </a:bodyPr>
          <a:lstStyle/>
          <a:p>
            <a:endParaRPr lang="en-IN" dirty="0"/>
          </a:p>
        </p:txBody>
      </p:sp>
    </p:spTree>
    <p:extLst>
      <p:ext uri="{BB962C8B-B14F-4D97-AF65-F5344CB8AC3E}">
        <p14:creationId xmlns:p14="http://schemas.microsoft.com/office/powerpoint/2010/main" val="26121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D632-770A-4AEE-A930-1E337BCBF9F9}"/>
              </a:ext>
            </a:extLst>
          </p:cNvPr>
          <p:cNvSpPr>
            <a:spLocks noGrp="1"/>
          </p:cNvSpPr>
          <p:nvPr>
            <p:ph type="title"/>
          </p:nvPr>
        </p:nvSpPr>
        <p:spPr/>
        <p:txBody>
          <a:bodyPr/>
          <a:lstStyle/>
          <a:p>
            <a:r>
              <a:rPr lang="en-IN" dirty="0"/>
              <a:t>Results </a:t>
            </a:r>
          </a:p>
        </p:txBody>
      </p:sp>
      <p:sp>
        <p:nvSpPr>
          <p:cNvPr id="3" name="Content Placeholder 2">
            <a:extLst>
              <a:ext uri="{FF2B5EF4-FFF2-40B4-BE49-F238E27FC236}">
                <a16:creationId xmlns:a16="http://schemas.microsoft.com/office/drawing/2014/main" id="{74F08F27-4430-401D-A8A3-BD54B44B0C33}"/>
              </a:ext>
            </a:extLst>
          </p:cNvPr>
          <p:cNvSpPr>
            <a:spLocks noGrp="1"/>
          </p:cNvSpPr>
          <p:nvPr>
            <p:ph idx="1"/>
          </p:nvPr>
        </p:nvSpPr>
        <p:spPr/>
        <p:txBody>
          <a:bodyPr/>
          <a:lstStyle/>
          <a:p>
            <a:r>
              <a:rPr lang="en-IN" dirty="0"/>
              <a:t>Studies included –after reviewing the full text of 71 articles ,39 of them met eligibility criteria of the review.18 studies evaluated the outcome of </a:t>
            </a:r>
            <a:r>
              <a:rPr lang="en-IN" dirty="0" err="1"/>
              <a:t>altemeier</a:t>
            </a:r>
            <a:r>
              <a:rPr lang="en-IN" dirty="0"/>
              <a:t> procedure,12 evaluated Delorme procedure,3 assessed both </a:t>
            </a:r>
            <a:r>
              <a:rPr lang="en-IN" dirty="0" err="1"/>
              <a:t>altemeier</a:t>
            </a:r>
            <a:r>
              <a:rPr lang="en-IN" dirty="0"/>
              <a:t> and Delorme and six studies reported the outcomes of perineal stapled resectional .over all 24-retrospective,11-prospective,4-randomized controlled trials.</a:t>
            </a:r>
          </a:p>
        </p:txBody>
      </p:sp>
    </p:spTree>
    <p:extLst>
      <p:ext uri="{BB962C8B-B14F-4D97-AF65-F5344CB8AC3E}">
        <p14:creationId xmlns:p14="http://schemas.microsoft.com/office/powerpoint/2010/main" val="26121090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1929</TotalTime>
  <Words>1869</Words>
  <Application>Microsoft Office PowerPoint</Application>
  <PresentationFormat>Widescreen</PresentationFormat>
  <Paragraphs>110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Garamond</vt:lpstr>
      <vt:lpstr>Garamond (Body)</vt:lpstr>
      <vt:lpstr>Organic</vt:lpstr>
      <vt:lpstr>Perineal resectional procedures for the treatment of compete rectal prolapse: A systematic review of the literature </vt:lpstr>
      <vt:lpstr>PowerPoint Presentation</vt:lpstr>
      <vt:lpstr>AIM AND OBJECTIVES:</vt:lpstr>
      <vt:lpstr>INTRODUCTION </vt:lpstr>
      <vt:lpstr>Methods  </vt:lpstr>
      <vt:lpstr>PowerPoint Presentation</vt:lpstr>
      <vt:lpstr>Assessment of methodological quality and bias within the included studies </vt:lpstr>
      <vt:lpstr>PowerPoint Presentation</vt:lpstr>
      <vt:lpstr>Results </vt:lpstr>
      <vt:lpstr>PowerPoint Presentation</vt:lpstr>
      <vt:lpstr>Technical details </vt:lpstr>
      <vt:lpstr>PowerPoint Presentation</vt:lpstr>
      <vt:lpstr>PowerPoint Presentation</vt:lpstr>
      <vt:lpstr>Recurrence </vt:lpstr>
      <vt:lpstr>PowerPoint Presentation</vt:lpstr>
      <vt:lpstr>PowerPoint Presentation</vt:lpstr>
      <vt:lpstr>PowerPoint Presentation</vt:lpstr>
      <vt:lpstr>Improvement in bowel symptoms </vt:lpstr>
      <vt:lpstr>PowerPoint Presentation</vt:lpstr>
      <vt:lpstr>PowerPoint Presentation</vt:lpstr>
      <vt:lpstr>PowerPoint Presentation</vt:lpstr>
      <vt:lpstr>Physiologic parameters</vt:lpstr>
      <vt:lpstr>PowerPoint Presentation</vt:lpstr>
      <vt:lpstr>Complications </vt:lpstr>
      <vt:lpstr>PowerPoint Presentation</vt:lpstr>
      <vt:lpstr>Mortality </vt:lpstr>
      <vt:lpstr>Discussion </vt:lpstr>
      <vt:lpstr>PowerPoint Presentation</vt:lpstr>
      <vt:lpstr>PowerPoint Presentation</vt:lpstr>
      <vt:lpstr>PowerPoint Presentation</vt:lpstr>
      <vt:lpstr>PowerPoint Presentation</vt:lpstr>
      <vt:lpstr>PowerPoint Presentation</vt:lpstr>
      <vt:lpstr>PowerPoint Presentation</vt:lpstr>
      <vt:lpstr>Conclusion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Perineal resectional procedures for the treatment of compete rectal prolapse: A systematic review of the literature</dc:title>
  <dc:creator>Jeshvin</dc:creator>
  <cp:lastModifiedBy>Jeshvin</cp:lastModifiedBy>
  <cp:revision>18</cp:revision>
  <dcterms:created xsi:type="dcterms:W3CDTF">2022-05-29T08:38:05Z</dcterms:created>
  <dcterms:modified xsi:type="dcterms:W3CDTF">2022-06-04T17:39:04Z</dcterms:modified>
</cp:coreProperties>
</file>