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79" r:id="rId4"/>
    <p:sldId id="258" r:id="rId5"/>
    <p:sldId id="261" r:id="rId6"/>
    <p:sldId id="260" r:id="rId7"/>
    <p:sldId id="262" r:id="rId8"/>
    <p:sldId id="263" r:id="rId9"/>
    <p:sldId id="278" r:id="rId10"/>
    <p:sldId id="284" r:id="rId11"/>
    <p:sldId id="268" r:id="rId12"/>
    <p:sldId id="267" r:id="rId13"/>
    <p:sldId id="269" r:id="rId14"/>
    <p:sldId id="271" r:id="rId15"/>
    <p:sldId id="283" r:id="rId16"/>
    <p:sldId id="280" r:id="rId17"/>
    <p:sldId id="282" r:id="rId18"/>
    <p:sldId id="285" r:id="rId19"/>
    <p:sldId id="272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TOTAL POPULATION</c:v>
                </c:pt>
              </c:strCache>
            </c:strRef>
          </c:tx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16.40</a:t>
                    </a:r>
                    <a:r>
                      <a:rPr lang="en-US" smtClean="0"/>
                      <a:t>%</a:t>
                    </a:r>
                  </a:p>
                  <a:p>
                    <a:r>
                      <a:rPr lang="en-US" smtClean="0"/>
                      <a:t>LEFT HEMICOLECTOMY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>
                <c:manualLayout>
                  <c:x val="0.14475360892388447"/>
                  <c:y val="-0.1800791776027996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83.60</a:t>
                    </a:r>
                    <a:r>
                      <a:rPr lang="en-US" dirty="0" smtClean="0"/>
                      <a:t>%</a:t>
                    </a:r>
                  </a:p>
                  <a:p>
                    <a:r>
                      <a:rPr lang="en-US" dirty="0" smtClean="0"/>
                      <a:t>SEGMENTAL RESECTION SPLENIC FLEXURE</a:t>
                    </a:r>
                    <a:endParaRPr lang="en-US" dirty="0"/>
                  </a:p>
                </c:rich>
              </c:tx>
              <c:showVal val="1"/>
            </c:dLbl>
            <c:showVal val="1"/>
            <c:showLeaderLines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3049</c:v>
                </c:pt>
                <c:pt idx="1">
                  <c:v>499</c:v>
                </c:pt>
                <c:pt idx="2">
                  <c:v>2550</c:v>
                </c:pt>
              </c:numCache>
            </c:numRef>
          </c:cat>
          <c:val>
            <c:numRef>
              <c:f>Sheet1!$B$2:$B$4</c:f>
              <c:numCache>
                <c:formatCode>0.00%</c:formatCode>
                <c:ptCount val="3"/>
                <c:pt idx="1">
                  <c:v>0.16400000000000003</c:v>
                </c:pt>
                <c:pt idx="2">
                  <c:v>0.83600000000000008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49C72-921D-4D75-878E-530B87513728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569C4-B3D5-40DE-8EDC-42B03A3DAE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569C4-B3D5-40DE-8EDC-42B03A3DAE7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569C4-B3D5-40DE-8EDC-42B03A3DAE7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9074D-F98C-4202-82D7-FCEE351D55EC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1BE9E-F20A-496D-94C4-83E11C21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00451"/>
          </a:xfrm>
        </p:spPr>
        <p:txBody>
          <a:bodyPr>
            <a:normAutofit fontScale="90000"/>
          </a:bodyPr>
          <a:lstStyle/>
          <a:p>
            <a:r>
              <a:rPr lang="en-US" dirty="0"/>
              <a:t>Segmental resection of </a:t>
            </a:r>
            <a:r>
              <a:rPr lang="en-US" dirty="0" err="1"/>
              <a:t>splenic</a:t>
            </a:r>
            <a:r>
              <a:rPr lang="en-US" dirty="0"/>
              <a:t> flexure colon cancers provides an adequate lymph node harvest and is a safe operative approach – an analysis of the ACS-NSQIP database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2800"/>
            <a:ext cx="9144000" cy="3505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smtClean="0"/>
              <a:t>Review By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Dr </a:t>
            </a:r>
            <a:r>
              <a:rPr lang="en-US" b="1" dirty="0" err="1" smtClean="0">
                <a:solidFill>
                  <a:schemeClr val="tx1"/>
                </a:solidFill>
              </a:rPr>
              <a:t>Ajeet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Shukla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year post graduate </a:t>
            </a:r>
            <a:r>
              <a:rPr lang="en-US" dirty="0" err="1" smtClean="0">
                <a:solidFill>
                  <a:schemeClr val="tx1"/>
                </a:solidFill>
              </a:rPr>
              <a:t>Depart.Of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Gen.Surgery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                             HOD &amp;CHIEF-   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                         PROF. Dr </a:t>
            </a:r>
            <a:r>
              <a:rPr lang="en-US" b="1" dirty="0" err="1" smtClean="0">
                <a:solidFill>
                  <a:schemeClr val="tx1"/>
                </a:solidFill>
              </a:rPr>
              <a:t>J.A.Jayalal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MS.FRCS.PhD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ASSIS.PROFESSORS-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  Dr Edwin </a:t>
            </a:r>
            <a:r>
              <a:rPr lang="en-US" b="1" dirty="0" err="1" smtClean="0">
                <a:solidFill>
                  <a:schemeClr val="tx1"/>
                </a:solidFill>
              </a:rPr>
              <a:t>Kins</a:t>
            </a:r>
            <a:r>
              <a:rPr lang="en-US" b="1" dirty="0" smtClean="0">
                <a:solidFill>
                  <a:schemeClr val="tx1"/>
                </a:solidFill>
              </a:rPr>
              <a:t> Raj MS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  Dr </a:t>
            </a:r>
            <a:r>
              <a:rPr lang="en-US" b="1" dirty="0" err="1" smtClean="0">
                <a:solidFill>
                  <a:schemeClr val="tx1"/>
                </a:solidFill>
              </a:rPr>
              <a:t>P.R.Baghavath</a:t>
            </a:r>
            <a:r>
              <a:rPr lang="en-US" b="1" dirty="0" smtClean="0">
                <a:solidFill>
                  <a:schemeClr val="tx1"/>
                </a:solidFill>
              </a:rPr>
              <a:t> MS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        </a:t>
            </a:r>
            <a:r>
              <a:rPr lang="en-US" b="1" dirty="0" err="1" smtClean="0">
                <a:solidFill>
                  <a:schemeClr val="tx1"/>
                </a:solidFill>
              </a:rPr>
              <a:t>Dr.J.Geolin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Mithun</a:t>
            </a:r>
            <a:r>
              <a:rPr lang="en-US" b="1" dirty="0" smtClean="0">
                <a:solidFill>
                  <a:schemeClr val="tx1"/>
                </a:solidFill>
              </a:rPr>
              <a:t> 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DEMOGRAPHIC AND CLINICAL CHARECTERISTIC</a:t>
            </a: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609600"/>
          <a:ext cx="9144000" cy="100355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6000"/>
                <a:gridCol w="2133600"/>
                <a:gridCol w="2438400"/>
                <a:gridCol w="2286000"/>
              </a:tblGrid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n (%) or mean (SD)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Left hemicolectomy</a:t>
                      </a:r>
                      <a:br>
                        <a:rPr lang="en-US"/>
                      </a:br>
                      <a:r>
                        <a:rPr lang="en-US"/>
                        <a:t>(partial colectomy with colorectal anastomosis)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Splenic flexure resection</a:t>
                      </a:r>
                      <a:br>
                        <a:rPr lang="en-US"/>
                      </a:br>
                      <a:r>
                        <a:rPr lang="en-US"/>
                        <a:t>(segmental colectomy with colocolonic anastomosis)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p</a:t>
                      </a:r>
                      <a:r>
                        <a:rPr lang="en-US"/>
                        <a:t>-value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Total population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499 (16.37)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2550 (83.63)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–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Age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64.5 ± 13.3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64.8 ± 13.0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0.648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Male sex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259 (51.9)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1397 (54.7)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0.257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Race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0.257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White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339 (67.9)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1675 (65.6)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Black or African American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63 (12.6)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290 (11.3)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Other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97 (19.4)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585 (22.9)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ASA</a:t>
                      </a:r>
                      <a:r>
                        <a:rPr lang="en-US" baseline="30000"/>
                        <a:t>*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0.123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I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 (1.2)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47 (1.8)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 dirty="0"/>
                        <a:t>II</a:t>
                      </a:r>
                      <a:endParaRPr lang="en-US" dirty="0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197 (39.4)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1030 (40.3)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 dirty="0"/>
                        <a:t>III</a:t>
                      </a:r>
                      <a:endParaRPr lang="en-US" dirty="0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3265 (53.1)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1342 (52.6)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IV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29 (5.8)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125 (4.9)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Smoking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47 (9.4)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328 (12.8)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0.038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BMI (kg/m</a:t>
                      </a:r>
                      <a:r>
                        <a:rPr lang="en-US" baseline="30000"/>
                        <a:t>2</a:t>
                      </a:r>
                      <a:r>
                        <a:rPr lang="en-US"/>
                        <a:t>)</a:t>
                      </a:r>
                      <a:r>
                        <a:rPr lang="en-US" baseline="30000"/>
                        <a:t>*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29.5 ± 6.5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29.3 ± 6.8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0.527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Diabetes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0.999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no insulin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68 (13.6)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359 (14.0)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insulin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30 (6.0)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159 (6.2)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Hypertension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263 (52.7)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1417 (55.5)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0.259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CHF</a:t>
                      </a:r>
                      <a:r>
                        <a:rPr lang="en-US" baseline="30000"/>
                        <a:t>*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 (0.2)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21 (0.8)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0.224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COPD</a:t>
                      </a:r>
                      <a:r>
                        <a:rPr lang="en-US" baseline="30000"/>
                        <a:t>*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28 (5.6)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121 (4.7)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0.479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Bleeding disorder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12 (2.4)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58 (2.2)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0.988</a:t>
                      </a:r>
                    </a:p>
                  </a:txBody>
                  <a:tcPr marL="57150" marR="57150" marT="57150" marB="57150"/>
                </a:tc>
              </a:tr>
              <a:tr h="3200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 &gt; 10% weight loss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 (5.0)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79 (3.0)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0.043</a:t>
                      </a:r>
                    </a:p>
                  </a:txBody>
                  <a:tcPr marL="57150" marR="57150" marT="57150" marB="5715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TUMOR PATHOLOGY AND OPERATIVE APPROACH</a:t>
            </a: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685800"/>
          <a:ext cx="9144000" cy="7863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n (%) or mean (SD)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Left hemicolectomy</a:t>
                      </a:r>
                      <a:br>
                        <a:rPr lang="en-US"/>
                      </a:br>
                      <a:r>
                        <a:rPr lang="en-US"/>
                        <a:t>(partial colectomy with colorectal anastomosis)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Splenic flexure resection</a:t>
                      </a:r>
                      <a:br>
                        <a:rPr lang="en-US"/>
                      </a:br>
                      <a:r>
                        <a:rPr lang="en-US"/>
                        <a:t>(segmental colectomy with colocolonic anastomosis)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p-value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Total population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499 (16.37)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2550 (83.63)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–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Pathologic T-stage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0.703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T0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8 (1.6)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43 (1.6)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Tis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 (0.2)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14 (0.5)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T1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64 (12.8)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288 (11.2)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T2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74 (14.8)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340 (13.3)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 i="1" dirty="0"/>
                        <a:t>T3</a:t>
                      </a:r>
                      <a:endParaRPr lang="en-US" b="1" dirty="0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260 (52.1)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1349 (52.9)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T4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62 (12.4)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330 (12.9)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Pathologic N-stage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0.429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N0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288 (57.7)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1440 (56.4)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N1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111 (22.2)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626 (24.5)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i="1"/>
                        <a:t>N2</a:t>
                      </a:r>
                      <a:endParaRPr lang="en-US"/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51 (10.2)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289 (11.3)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 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Operative approach (open vs. other)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143 (28.6)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695 (27.2)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0.563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Laparoscopic converted to open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46 (9.2)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215 (8.4)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0.625</a:t>
                      </a:r>
                    </a:p>
                  </a:txBody>
                  <a:tcPr marL="57150" marR="57150" marT="57150" marB="5715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Robotic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56 (11.2)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227 (8.9)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0.121</a:t>
                      </a:r>
                    </a:p>
                  </a:txBody>
                  <a:tcPr marL="57150" marR="57150" marT="57150" marB="5715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ONCOLOGIC AND POSTOPERATIVE OUTCOME</a:t>
            </a: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609600"/>
          <a:ext cx="9144000" cy="159639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n (%) or mean (SD)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Left </a:t>
                      </a:r>
                      <a:r>
                        <a:rPr lang="en-US" dirty="0" err="1"/>
                        <a:t>hemicolectomy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en-US" dirty="0"/>
                        <a:t>(partial </a:t>
                      </a:r>
                      <a:r>
                        <a:rPr lang="en-US" dirty="0" err="1"/>
                        <a:t>colectomy</a:t>
                      </a:r>
                      <a:r>
                        <a:rPr lang="en-US" dirty="0"/>
                        <a:t> with colorectal </a:t>
                      </a:r>
                      <a:r>
                        <a:rPr lang="en-US" dirty="0" err="1"/>
                        <a:t>anastomosis</a:t>
                      </a:r>
                      <a:r>
                        <a:rPr lang="en-US" dirty="0"/>
                        <a:t>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Splenic flexure resection</a:t>
                      </a:r>
                      <a:br>
                        <a:rPr lang="en-US"/>
                      </a:br>
                      <a:r>
                        <a:rPr lang="en-US"/>
                        <a:t>(segmental colectomy with colocolonic anastomosis)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p-value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Total population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499 (16.37)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2550 (83.63)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–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Nodal harvest (&lt; 12 lymph nodes)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37 (7.4)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234 (9.1)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0.130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Lymph nodes harvested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21.1 ± 12.2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19.4 ± 9.8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/>
                        <a:t>0.0078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Anastomotic leak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20 (4.0)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96 (3.7)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0.486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Bleeding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34 (6.8)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182 (7.1)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0.871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Surgical site infection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19 (3.8)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109 (4.2)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0.723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Deep organ space infection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20 (4.0)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87 (3.4)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0.596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Septic shock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4 (0.8)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31 (1.2)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0.572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Myocardial infarction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3 (0.6)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15 (0.5)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0.999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Acute renal failure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2 (0.4)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6 (0.2)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0.855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Pneumonia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5 (1.0)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44 (1.7)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0.326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Deep vein thrombosis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3 (0.6)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25 (1.0)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0.724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Pulmonary embolism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4 (0.8)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20 (0.7)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0.999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Mortality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2 (0.4)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19 (0.7)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0.579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**Major morbidity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42 (8.4)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229 (8.9)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/>
                        <a:t>0.750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Operative time (</a:t>
                      </a:r>
                      <a:r>
                        <a:rPr lang="en-US" b="1" dirty="0" err="1"/>
                        <a:t>mins</a:t>
                      </a:r>
                      <a:r>
                        <a:rPr lang="en-US" b="1" dirty="0"/>
                        <a:t>.)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213.3 ± 83.5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/>
                        <a:t>192.9 ± 84.1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 dirty="0"/>
                        <a:t> &lt; 0.001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Length of stay (days)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5.3 ± 4.3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5.4 ± 4.5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0.805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Re-operation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24 (4.8)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96 (3.7)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0.331</a:t>
                      </a:r>
                    </a:p>
                  </a:txBody>
                  <a:tcPr marL="57150" marR="57150" marT="57150" marB="57150"/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Re-admission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39 (7.8)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/>
                        <a:t>214 (8.3)</a:t>
                      </a:r>
                    </a:p>
                  </a:txBody>
                  <a:tcPr marL="57150" marR="57150" marT="57150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0.339</a:t>
                      </a:r>
                    </a:p>
                  </a:txBody>
                  <a:tcPr marL="57150" marR="57150" marT="57150" marB="571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The </a:t>
            </a:r>
            <a:r>
              <a:rPr lang="en-US" dirty="0"/>
              <a:t>adequacy of lymph node harvest and results of post-operative morbidity were compared between two different surgical </a:t>
            </a:r>
            <a:r>
              <a:rPr lang="en-US" dirty="0" smtClean="0"/>
              <a:t>interventions: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/>
              <a:t>study </a:t>
            </a:r>
            <a:r>
              <a:rPr lang="en-US" dirty="0" smtClean="0"/>
              <a:t>showed a </a:t>
            </a:r>
            <a:r>
              <a:rPr lang="en-US" dirty="0"/>
              <a:t>segmental </a:t>
            </a:r>
            <a:r>
              <a:rPr lang="en-US" dirty="0" err="1"/>
              <a:t>colectomy</a:t>
            </a:r>
            <a:r>
              <a:rPr lang="en-US" dirty="0"/>
              <a:t> for SFC provides an </a:t>
            </a:r>
            <a:r>
              <a:rPr lang="en-US" dirty="0" err="1"/>
              <a:t>oncologically</a:t>
            </a:r>
            <a:r>
              <a:rPr lang="en-US" dirty="0"/>
              <a:t> adequate lymph node harvest and does not lead to any worse </a:t>
            </a:r>
            <a:r>
              <a:rPr lang="en-US" dirty="0" smtClean="0"/>
              <a:t>morbidity.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Segmental </a:t>
            </a:r>
            <a:r>
              <a:rPr lang="en-US" dirty="0" err="1"/>
              <a:t>colectomy</a:t>
            </a:r>
            <a:r>
              <a:rPr lang="en-US" dirty="0"/>
              <a:t> offered the additional benefit of having a shorter operative time.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Surgical anatomy</a:t>
            </a:r>
          </a:p>
          <a:p>
            <a:endParaRPr lang="en-US" dirty="0"/>
          </a:p>
        </p:txBody>
      </p:sp>
      <p:pic>
        <p:nvPicPr>
          <p:cNvPr id="3" name="Picture 2" descr="bloo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33400"/>
            <a:ext cx="9144000" cy="63246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spleni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Illustrations-describing-specific-procedures-of-three-groups-In-the-group-A-righ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943600"/>
          </a:xfrm>
        </p:spPr>
      </p:pic>
      <p:sp>
        <p:nvSpPr>
          <p:cNvPr id="4" name="Rectangle 3"/>
          <p:cNvSpPr/>
          <p:nvPr/>
        </p:nvSpPr>
        <p:spPr>
          <a:xfrm>
            <a:off x="0" y="5562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(A) right </a:t>
            </a:r>
            <a:r>
              <a:rPr lang="en-US" dirty="0" err="1"/>
              <a:t>hemicolectomy</a:t>
            </a:r>
            <a:r>
              <a:rPr lang="en-US" dirty="0"/>
              <a:t> (A-1) and extended right </a:t>
            </a:r>
            <a:r>
              <a:rPr lang="en-US" dirty="0" err="1"/>
              <a:t>hemicolectomy</a:t>
            </a:r>
            <a:r>
              <a:rPr lang="en-US" dirty="0"/>
              <a:t> (A-2) were included. In </a:t>
            </a:r>
            <a:r>
              <a:rPr lang="en-US" dirty="0" err="1"/>
              <a:t>ther</a:t>
            </a:r>
            <a:r>
              <a:rPr lang="en-US" dirty="0"/>
              <a:t> group (B) transverse </a:t>
            </a:r>
            <a:r>
              <a:rPr lang="en-US" dirty="0" err="1"/>
              <a:t>colectomy</a:t>
            </a:r>
            <a:r>
              <a:rPr lang="en-US" dirty="0"/>
              <a:t> (B-1, note that light line means only dissection, not resection), extended left </a:t>
            </a:r>
            <a:r>
              <a:rPr lang="en-US" dirty="0" err="1"/>
              <a:t>hemicolectomy</a:t>
            </a:r>
            <a:r>
              <a:rPr lang="en-US" dirty="0"/>
              <a:t> (B-2) and left </a:t>
            </a:r>
            <a:r>
              <a:rPr lang="en-US" dirty="0" err="1"/>
              <a:t>hemicolectomy</a:t>
            </a:r>
            <a:r>
              <a:rPr lang="en-US" dirty="0"/>
              <a:t> (B-3) were included. Sigmoid </a:t>
            </a:r>
            <a:r>
              <a:rPr lang="en-US" dirty="0" err="1"/>
              <a:t>colectomy</a:t>
            </a:r>
            <a:r>
              <a:rPr lang="en-US" dirty="0"/>
              <a:t> or anterior resection cases were included in the group (C)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Left-hemicolectomy-920x57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There </a:t>
            </a:r>
            <a:r>
              <a:rPr lang="en-US" dirty="0"/>
              <a:t>are two main limitations to this </a:t>
            </a:r>
            <a:r>
              <a:rPr lang="en-US" dirty="0" smtClean="0"/>
              <a:t>study :-</a:t>
            </a:r>
          </a:p>
          <a:p>
            <a:pPr>
              <a:buNone/>
            </a:pPr>
            <a:r>
              <a:rPr lang="en-US" dirty="0" smtClean="0"/>
              <a:t> 1.Firstly</a:t>
            </a:r>
            <a:r>
              <a:rPr lang="en-US" dirty="0"/>
              <a:t>, since long-term oncologic data are not available in the NSQIP database, the present study was not designed to assess cancer-related survival.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2.Secondly</a:t>
            </a:r>
            <a:r>
              <a:rPr lang="en-US" dirty="0"/>
              <a:t>, there are inherent limitations to using a large </a:t>
            </a:r>
            <a:r>
              <a:rPr lang="en-US" dirty="0" smtClean="0"/>
              <a:t>database</a:t>
            </a:r>
            <a:r>
              <a:rPr lang="en-US" dirty="0"/>
              <a:t>, specifically with regards to coding accuracy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In summary, all of these studies, including our own, demonstrate that segmental </a:t>
            </a:r>
            <a:r>
              <a:rPr lang="en-US" dirty="0" err="1"/>
              <a:t>colectomy</a:t>
            </a:r>
            <a:r>
              <a:rPr lang="en-US" dirty="0"/>
              <a:t> for SFCs results in an adequate lymph node harvest with a safe post-operative course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goal of this study was to compare lymph node harvest and post-operative morbidity between segmental resection and formal left </a:t>
            </a:r>
            <a:r>
              <a:rPr lang="en-US" dirty="0" err="1"/>
              <a:t>hemicolectomy</a:t>
            </a:r>
            <a:r>
              <a:rPr lang="en-US" dirty="0"/>
              <a:t> for </a:t>
            </a:r>
            <a:r>
              <a:rPr lang="en-US" dirty="0" err="1"/>
              <a:t>splenic</a:t>
            </a:r>
            <a:r>
              <a:rPr lang="en-US" dirty="0"/>
              <a:t> flexure colon cancers</a:t>
            </a:r>
            <a:r>
              <a:rPr lang="en-US" dirty="0" smtClean="0"/>
              <a:t>.</a:t>
            </a:r>
          </a:p>
          <a:p>
            <a:r>
              <a:rPr lang="en-US" dirty="0"/>
              <a:t>Fewer than 10% of colon cancers are found at the </a:t>
            </a:r>
            <a:r>
              <a:rPr lang="en-US" dirty="0" err="1"/>
              <a:t>splenic</a:t>
            </a:r>
            <a:r>
              <a:rPr lang="en-US" dirty="0"/>
              <a:t> </a:t>
            </a:r>
            <a:r>
              <a:rPr lang="en-US" dirty="0" smtClean="0"/>
              <a:t>flexure.</a:t>
            </a:r>
          </a:p>
          <a:p>
            <a:r>
              <a:rPr lang="en-US" dirty="0"/>
              <a:t>SFCs are defined as tumors located within 10 cm of the </a:t>
            </a:r>
            <a:r>
              <a:rPr lang="en-US" dirty="0" err="1"/>
              <a:t>splenic</a:t>
            </a:r>
            <a:r>
              <a:rPr lang="en-US" dirty="0"/>
              <a:t> flexure edges or as arising from the colon between the distal third of the transverse colon and the proximal third of the descending </a:t>
            </a:r>
            <a:r>
              <a:rPr lang="en-US" dirty="0" smtClean="0"/>
              <a:t>colon.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r>
              <a:rPr lang="en-US" dirty="0" smtClean="0"/>
              <a:t>Segmental </a:t>
            </a:r>
            <a:r>
              <a:rPr lang="en-US" dirty="0"/>
              <a:t>resection for SFCs is safe and provides an adequate oncologic lymph node </a:t>
            </a:r>
            <a:r>
              <a:rPr lang="en-US" dirty="0" smtClean="0"/>
              <a:t>harvest.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Based </a:t>
            </a:r>
            <a:r>
              <a:rPr lang="en-US" dirty="0"/>
              <a:t>on the ACS-NSQIP database, the majority of surgeons not only seem to prefer segmental </a:t>
            </a:r>
            <a:r>
              <a:rPr lang="en-US" dirty="0" err="1"/>
              <a:t>colectomies</a:t>
            </a:r>
            <a:r>
              <a:rPr lang="en-US" dirty="0"/>
              <a:t> of the </a:t>
            </a:r>
            <a:r>
              <a:rPr lang="en-US" dirty="0" err="1"/>
              <a:t>splenic</a:t>
            </a:r>
            <a:r>
              <a:rPr lang="en-US" dirty="0"/>
              <a:t> flexure, but also opt for a laparoscopic approach.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r>
              <a:rPr lang="en-US" sz="5600" b="1" dirty="0" smtClean="0"/>
              <a:t>References</a:t>
            </a:r>
          </a:p>
          <a:p>
            <a:pPr>
              <a:buNone/>
            </a:pPr>
            <a:r>
              <a:rPr lang="en-US" sz="5600" dirty="0" smtClean="0"/>
              <a:t>1.Nakagoe T, </a:t>
            </a:r>
            <a:r>
              <a:rPr lang="en-US" sz="5600" dirty="0" err="1" smtClean="0"/>
              <a:t>Sawa</a:t>
            </a:r>
            <a:r>
              <a:rPr lang="en-US" sz="5600" dirty="0" smtClean="0"/>
              <a:t> T, Tsuji T, </a:t>
            </a:r>
            <a:r>
              <a:rPr lang="en-US" sz="5600" dirty="0" err="1" smtClean="0"/>
              <a:t>Jibiki</a:t>
            </a:r>
            <a:r>
              <a:rPr lang="en-US" sz="5600" dirty="0" smtClean="0"/>
              <a:t> M, </a:t>
            </a:r>
            <a:r>
              <a:rPr lang="en-US" sz="5600" dirty="0" err="1" smtClean="0"/>
              <a:t>Nanashima</a:t>
            </a:r>
            <a:r>
              <a:rPr lang="en-US" sz="5600" dirty="0" smtClean="0"/>
              <a:t> A, Yamaguchi H, </a:t>
            </a:r>
            <a:r>
              <a:rPr lang="en-US" sz="5600" dirty="0" err="1" smtClean="0"/>
              <a:t>Yasutake</a:t>
            </a:r>
            <a:r>
              <a:rPr lang="en-US" sz="5600" dirty="0" smtClean="0"/>
              <a:t> T, </a:t>
            </a:r>
            <a:r>
              <a:rPr lang="en-US" sz="5600" dirty="0" err="1" smtClean="0"/>
              <a:t>Ayabe</a:t>
            </a:r>
            <a:r>
              <a:rPr lang="en-US" sz="5600" dirty="0" smtClean="0"/>
              <a:t> H, Ishikawa H (2000) Carcinoma of the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flexure: multivariate analysis of predictive factors for </a:t>
            </a:r>
            <a:r>
              <a:rPr lang="en-US" sz="5600" dirty="0" err="1" smtClean="0"/>
              <a:t>clinicopathological</a:t>
            </a:r>
            <a:r>
              <a:rPr lang="en-US" sz="5600" dirty="0" smtClean="0"/>
              <a:t> characteristics and outcome after surgery. J </a:t>
            </a:r>
            <a:r>
              <a:rPr lang="en-US" sz="5600" dirty="0" err="1" smtClean="0"/>
              <a:t>Gastroenterol</a:t>
            </a:r>
            <a:r>
              <a:rPr lang="en-US" sz="5600" dirty="0" smtClean="0"/>
              <a:t> 35:528–535</a:t>
            </a:r>
          </a:p>
          <a:p>
            <a:pPr>
              <a:buNone/>
            </a:pPr>
            <a:r>
              <a:rPr lang="en-US" sz="5600" b="1" dirty="0"/>
              <a:t> </a:t>
            </a:r>
          </a:p>
          <a:p>
            <a:pPr>
              <a:buNone/>
            </a:pPr>
            <a:r>
              <a:rPr lang="en-US" sz="5600" dirty="0" smtClean="0"/>
              <a:t>2.Shaikh IA, </a:t>
            </a:r>
            <a:r>
              <a:rPr lang="en-US" sz="5600" dirty="0" err="1" smtClean="0"/>
              <a:t>Suttie</a:t>
            </a:r>
            <a:r>
              <a:rPr lang="en-US" sz="5600" dirty="0" smtClean="0"/>
              <a:t> SA, Urquhart M, </a:t>
            </a:r>
            <a:r>
              <a:rPr lang="en-US" sz="5600" dirty="0" err="1" smtClean="0"/>
              <a:t>Amin</a:t>
            </a:r>
            <a:r>
              <a:rPr lang="en-US" sz="5600" dirty="0" smtClean="0"/>
              <a:t> AI, Daniel T, </a:t>
            </a:r>
            <a:r>
              <a:rPr lang="en-US" sz="5600" dirty="0" err="1" smtClean="0"/>
              <a:t>Yalamarthi</a:t>
            </a:r>
            <a:r>
              <a:rPr lang="en-US" sz="5600" dirty="0" smtClean="0"/>
              <a:t> S (2012) Does the outcome of colonic flexure cancers differ from the other colonic sites? </a:t>
            </a:r>
            <a:r>
              <a:rPr lang="en-US" sz="5600" dirty="0" err="1" smtClean="0"/>
              <a:t>Int</a:t>
            </a:r>
            <a:r>
              <a:rPr lang="en-US" sz="5600" dirty="0" smtClean="0"/>
              <a:t> J Colorectal 27:89–93</a:t>
            </a:r>
          </a:p>
          <a:p>
            <a:pPr>
              <a:buNone/>
            </a:pPr>
            <a:endParaRPr lang="en-US" sz="5600" b="1" dirty="0" smtClean="0"/>
          </a:p>
          <a:p>
            <a:pPr>
              <a:buNone/>
            </a:pPr>
            <a:r>
              <a:rPr lang="en-US" sz="5600" b="1" dirty="0" smtClean="0"/>
              <a:t>3.</a:t>
            </a:r>
            <a:r>
              <a:rPr lang="en-US" sz="5600" dirty="0" smtClean="0"/>
              <a:t>Aldridge MC, Phillips RK, </a:t>
            </a:r>
            <a:r>
              <a:rPr lang="en-US" sz="5600" dirty="0" err="1" smtClean="0"/>
              <a:t>Hittinger</a:t>
            </a:r>
            <a:r>
              <a:rPr lang="en-US" sz="5600" dirty="0" smtClean="0"/>
              <a:t> R, Fry JS, Fielding LP (1986) Influence of </a:t>
            </a:r>
            <a:r>
              <a:rPr lang="en-US" sz="5600" dirty="0" err="1" smtClean="0"/>
              <a:t>tumour</a:t>
            </a:r>
            <a:r>
              <a:rPr lang="en-US" sz="5600" dirty="0" smtClean="0"/>
              <a:t> site on presentation, management and subsequent outcome in large bowel cancer. Br J </a:t>
            </a:r>
            <a:r>
              <a:rPr lang="en-US" sz="5600" dirty="0" err="1" smtClean="0"/>
              <a:t>Surg</a:t>
            </a:r>
            <a:r>
              <a:rPr lang="en-US" sz="5600" dirty="0" smtClean="0"/>
              <a:t> 73:663–670</a:t>
            </a:r>
          </a:p>
          <a:p>
            <a:pPr>
              <a:buNone/>
            </a:pPr>
            <a:endParaRPr lang="en-US" sz="5600" dirty="0" smtClean="0"/>
          </a:p>
          <a:p>
            <a:pPr>
              <a:buNone/>
            </a:pPr>
            <a:r>
              <a:rPr lang="en-US" sz="5600" dirty="0" smtClean="0"/>
              <a:t>4.Fukuoka A, Sasaki T, </a:t>
            </a:r>
            <a:r>
              <a:rPr lang="en-US" sz="5600" dirty="0" err="1" smtClean="0"/>
              <a:t>Tsukikawa</a:t>
            </a:r>
            <a:r>
              <a:rPr lang="en-US" sz="5600" dirty="0" smtClean="0"/>
              <a:t> S, </a:t>
            </a:r>
            <a:r>
              <a:rPr lang="en-US" sz="5600" dirty="0" err="1" smtClean="0"/>
              <a:t>Miyajima</a:t>
            </a:r>
            <a:r>
              <a:rPr lang="en-US" sz="5600" dirty="0" smtClean="0"/>
              <a:t> N, </a:t>
            </a:r>
            <a:r>
              <a:rPr lang="en-US" sz="5600" dirty="0" err="1" smtClean="0"/>
              <a:t>Ostubo</a:t>
            </a:r>
            <a:r>
              <a:rPr lang="en-US" sz="5600" dirty="0" smtClean="0"/>
              <a:t> T (2017) Evaluating distribution of the left branch of the middle colic artery and the left colic artery by CT angiography and </a:t>
            </a:r>
            <a:r>
              <a:rPr lang="en-US" sz="5600" dirty="0" err="1" smtClean="0"/>
              <a:t>colonography</a:t>
            </a:r>
            <a:r>
              <a:rPr lang="en-US" sz="5600" dirty="0" smtClean="0"/>
              <a:t> to classify blood supply to the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flexure. Asian J </a:t>
            </a:r>
            <a:r>
              <a:rPr lang="en-US" sz="5600" dirty="0" err="1" smtClean="0"/>
              <a:t>Endosc</a:t>
            </a:r>
            <a:r>
              <a:rPr lang="en-US" sz="5600" dirty="0" smtClean="0"/>
              <a:t> </a:t>
            </a:r>
            <a:r>
              <a:rPr lang="en-US" sz="5600" dirty="0" err="1" smtClean="0"/>
              <a:t>Surg</a:t>
            </a:r>
            <a:r>
              <a:rPr lang="en-US" sz="5600" dirty="0" smtClean="0"/>
              <a:t> 10:148–153</a:t>
            </a:r>
          </a:p>
          <a:p>
            <a:pPr>
              <a:buNone/>
            </a:pPr>
            <a:endParaRPr lang="en-US" sz="5600" dirty="0"/>
          </a:p>
          <a:p>
            <a:pPr>
              <a:buNone/>
            </a:pPr>
            <a:r>
              <a:rPr lang="en-US" sz="5600" dirty="0" smtClean="0"/>
              <a:t>5.Chan D, Shah P, </a:t>
            </a:r>
            <a:r>
              <a:rPr lang="en-US" sz="5600" dirty="0" err="1" smtClean="0"/>
              <a:t>Soanes</a:t>
            </a:r>
            <a:r>
              <a:rPr lang="en-US" sz="5600" dirty="0" smtClean="0"/>
              <a:t> M, </a:t>
            </a:r>
            <a:r>
              <a:rPr lang="en-US" sz="5600" dirty="0" err="1" smtClean="0"/>
              <a:t>Skalni</a:t>
            </a:r>
            <a:r>
              <a:rPr lang="en-US" sz="5600" dirty="0" smtClean="0"/>
              <a:t> A (2013) Current trends and controversies in the management of patients with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 tumours. J Cancer Res </a:t>
            </a:r>
            <a:r>
              <a:rPr lang="en-US" sz="5600" dirty="0" err="1" smtClean="0"/>
              <a:t>Ther</a:t>
            </a:r>
            <a:r>
              <a:rPr lang="en-US" sz="5600" dirty="0" smtClean="0"/>
              <a:t> 1:8–10</a:t>
            </a:r>
          </a:p>
          <a:p>
            <a:pPr>
              <a:buNone/>
            </a:pPr>
            <a:endParaRPr lang="en-US" sz="5600" dirty="0"/>
          </a:p>
          <a:p>
            <a:pPr>
              <a:buNone/>
            </a:pPr>
            <a:r>
              <a:rPr lang="en-US" sz="5600" dirty="0" smtClean="0"/>
              <a:t>6.Rega D, Pace U, </a:t>
            </a:r>
            <a:r>
              <a:rPr lang="en-US" sz="5600" dirty="0" err="1" smtClean="0"/>
              <a:t>Scala</a:t>
            </a:r>
            <a:r>
              <a:rPr lang="en-US" sz="5600" dirty="0" smtClean="0"/>
              <a:t> D, </a:t>
            </a:r>
            <a:r>
              <a:rPr lang="en-US" sz="5600" dirty="0" err="1" smtClean="0"/>
              <a:t>Chiodini</a:t>
            </a:r>
            <a:r>
              <a:rPr lang="en-US" sz="5600" dirty="0" smtClean="0"/>
              <a:t> P, </a:t>
            </a:r>
            <a:r>
              <a:rPr lang="en-US" sz="5600" dirty="0" err="1" smtClean="0"/>
              <a:t>Granata</a:t>
            </a:r>
            <a:r>
              <a:rPr lang="en-US" sz="5600" dirty="0" smtClean="0"/>
              <a:t> V, Fares </a:t>
            </a:r>
            <a:r>
              <a:rPr lang="en-US" sz="5600" dirty="0" err="1" smtClean="0"/>
              <a:t>Bucci</a:t>
            </a:r>
            <a:r>
              <a:rPr lang="en-US" sz="5600" dirty="0" smtClean="0"/>
              <a:t> A, </a:t>
            </a:r>
            <a:r>
              <a:rPr lang="en-US" sz="5600" dirty="0" err="1" smtClean="0"/>
              <a:t>Pecori</a:t>
            </a:r>
            <a:r>
              <a:rPr lang="en-US" sz="5600" dirty="0" smtClean="0"/>
              <a:t> B, </a:t>
            </a:r>
            <a:r>
              <a:rPr lang="en-US" sz="5600" dirty="0" err="1" smtClean="0"/>
              <a:t>Delrio</a:t>
            </a:r>
            <a:r>
              <a:rPr lang="en-US" sz="5600" dirty="0" smtClean="0"/>
              <a:t> P (2019) Treatment of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 colon cancer: a comparison of three different surgical procedures: experience of a high volume cancer center. </a:t>
            </a:r>
            <a:r>
              <a:rPr lang="en-US" sz="5600" dirty="0" err="1" smtClean="0"/>
              <a:t>Sci</a:t>
            </a:r>
            <a:r>
              <a:rPr lang="en-US" sz="5600" dirty="0" smtClean="0"/>
              <a:t> Rep 9:10953</a:t>
            </a:r>
          </a:p>
          <a:p>
            <a:pPr>
              <a:buNone/>
            </a:pPr>
            <a:endParaRPr lang="en-US" sz="5600" b="1" dirty="0"/>
          </a:p>
          <a:p>
            <a:pPr>
              <a:buNone/>
            </a:pPr>
            <a:r>
              <a:rPr lang="en-US" sz="5600" b="1" dirty="0" smtClean="0"/>
              <a:t>7.</a:t>
            </a:r>
            <a:r>
              <a:rPr lang="en-US" sz="5600" dirty="0" smtClean="0"/>
              <a:t>Manceau G, </a:t>
            </a:r>
            <a:r>
              <a:rPr lang="en-US" sz="5600" dirty="0" err="1" smtClean="0"/>
              <a:t>Benoist</a:t>
            </a:r>
            <a:r>
              <a:rPr lang="en-US" sz="5600" dirty="0" smtClean="0"/>
              <a:t> S, </a:t>
            </a:r>
            <a:r>
              <a:rPr lang="en-US" sz="5600" dirty="0" err="1" smtClean="0"/>
              <a:t>Panis</a:t>
            </a:r>
            <a:r>
              <a:rPr lang="en-US" sz="5600" dirty="0" smtClean="0"/>
              <a:t> Y, </a:t>
            </a:r>
            <a:r>
              <a:rPr lang="en-US" sz="5600" dirty="0" err="1" smtClean="0"/>
              <a:t>Rault</a:t>
            </a:r>
            <a:r>
              <a:rPr lang="en-US" sz="5600" dirty="0" smtClean="0"/>
              <a:t> A, </a:t>
            </a:r>
            <a:r>
              <a:rPr lang="en-US" sz="5600" dirty="0" err="1" smtClean="0"/>
              <a:t>Mathonnet</a:t>
            </a:r>
            <a:r>
              <a:rPr lang="en-US" sz="5600" dirty="0" smtClean="0"/>
              <a:t> M, </a:t>
            </a:r>
            <a:r>
              <a:rPr lang="en-US" sz="5600" dirty="0" err="1" smtClean="0"/>
              <a:t>Goere</a:t>
            </a:r>
            <a:r>
              <a:rPr lang="en-US" sz="5600" dirty="0" smtClean="0"/>
              <a:t> D, </a:t>
            </a:r>
            <a:r>
              <a:rPr lang="en-US" sz="5600" dirty="0" err="1" smtClean="0"/>
              <a:t>Tuech</a:t>
            </a:r>
            <a:r>
              <a:rPr lang="en-US" sz="5600" dirty="0" smtClean="0"/>
              <a:t> JJ, </a:t>
            </a:r>
            <a:r>
              <a:rPr lang="en-US" sz="5600" dirty="0" err="1" smtClean="0"/>
              <a:t>Collet</a:t>
            </a:r>
            <a:r>
              <a:rPr lang="en-US" sz="5600" dirty="0" smtClean="0"/>
              <a:t> D, </a:t>
            </a:r>
            <a:r>
              <a:rPr lang="en-US" sz="5600" dirty="0" err="1" smtClean="0"/>
              <a:t>Penna</a:t>
            </a:r>
            <a:r>
              <a:rPr lang="en-US" sz="5600" dirty="0" smtClean="0"/>
              <a:t> C, </a:t>
            </a:r>
            <a:r>
              <a:rPr lang="en-US" sz="5600" dirty="0" err="1" smtClean="0"/>
              <a:t>Karoui</a:t>
            </a:r>
            <a:r>
              <a:rPr lang="en-US" sz="5600" dirty="0" smtClean="0"/>
              <a:t> M (2020) Elective surgery for tumours of the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flexure: a French inter-group (AFC, SFCD, FRENCH, GRECCAR) survey. Tech </a:t>
            </a:r>
            <a:r>
              <a:rPr lang="en-US" sz="5600" dirty="0" err="1" smtClean="0"/>
              <a:t>Coloproctol</a:t>
            </a:r>
            <a:r>
              <a:rPr lang="en-US" sz="5600" dirty="0" smtClean="0"/>
              <a:t> 24:191–198</a:t>
            </a:r>
          </a:p>
          <a:p>
            <a:pPr>
              <a:buNone/>
            </a:pPr>
            <a:endParaRPr lang="en-US" sz="5600" b="1" dirty="0"/>
          </a:p>
          <a:p>
            <a:pPr>
              <a:buNone/>
            </a:pPr>
            <a:endParaRPr lang="en-US" sz="5600" b="1" dirty="0" smtClean="0"/>
          </a:p>
          <a:p>
            <a:pPr>
              <a:buNone/>
            </a:pPr>
            <a:r>
              <a:rPr lang="en-US" sz="5600" b="1" dirty="0" smtClean="0"/>
              <a:t>8.</a:t>
            </a:r>
            <a:r>
              <a:rPr lang="en-US" sz="5600" dirty="0" smtClean="0"/>
              <a:t>Chenevas-Paule Q, Trilling B, Sage PY, Girard E, </a:t>
            </a:r>
            <a:r>
              <a:rPr lang="en-US" sz="5600" dirty="0" err="1" smtClean="0"/>
              <a:t>Faucheron</a:t>
            </a:r>
            <a:r>
              <a:rPr lang="en-US" sz="5600" dirty="0" smtClean="0"/>
              <a:t> JL (2020) Laparoscopic segmental left </a:t>
            </a:r>
            <a:r>
              <a:rPr lang="en-US" sz="5600" dirty="0" err="1" smtClean="0"/>
              <a:t>colectomy</a:t>
            </a:r>
            <a:r>
              <a:rPr lang="en-US" sz="5600" dirty="0" smtClean="0"/>
              <a:t> for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 carcinoma: a single institution experience. Tech </a:t>
            </a:r>
            <a:r>
              <a:rPr lang="en-US" sz="5600" dirty="0" err="1" smtClean="0"/>
              <a:t>Coloproctol</a:t>
            </a:r>
            <a:r>
              <a:rPr lang="en-US" sz="5600" dirty="0" smtClean="0"/>
              <a:t> 24:41–48</a:t>
            </a:r>
          </a:p>
          <a:p>
            <a:pPr>
              <a:buNone/>
            </a:pPr>
            <a:endParaRPr lang="en-US" sz="5600" dirty="0"/>
          </a:p>
          <a:p>
            <a:pPr>
              <a:buNone/>
            </a:pPr>
            <a:r>
              <a:rPr lang="en-US" sz="5600" dirty="0" smtClean="0"/>
              <a:t>9.Kim CW, Shin US, Yu CS, Kim JC (2010) </a:t>
            </a:r>
            <a:r>
              <a:rPr lang="en-US" sz="5600" dirty="0" err="1" smtClean="0"/>
              <a:t>Clinicopathologic</a:t>
            </a:r>
            <a:r>
              <a:rPr lang="en-US" sz="5600" dirty="0" smtClean="0"/>
              <a:t> characteristics, surgical treatment and outcomes for </a:t>
            </a:r>
            <a:r>
              <a:rPr lang="en-US" sz="5600" dirty="0" err="1" smtClean="0"/>
              <a:t>splenic</a:t>
            </a:r>
            <a:r>
              <a:rPr lang="en-US" sz="5600" dirty="0" smtClean="0"/>
              <a:t> flexure colon cancer. Cancer Res Treat 42:69–76</a:t>
            </a:r>
          </a:p>
          <a:p>
            <a:pPr>
              <a:buNone/>
            </a:pPr>
            <a:endParaRPr lang="en-US" sz="5600" b="1" dirty="0"/>
          </a:p>
          <a:p>
            <a:pPr>
              <a:buNone/>
            </a:pPr>
            <a:r>
              <a:rPr lang="en-US" sz="5600" b="1" dirty="0" smtClean="0"/>
              <a:t>10.</a:t>
            </a:r>
            <a:r>
              <a:rPr lang="en-US" sz="5600" dirty="0" smtClean="0"/>
              <a:t>Ardu </a:t>
            </a:r>
            <a:r>
              <a:rPr lang="en-US" sz="5600" dirty="0"/>
              <a:t>M, </a:t>
            </a:r>
            <a:r>
              <a:rPr lang="en-US" sz="5600" dirty="0" err="1"/>
              <a:t>Bergamini</a:t>
            </a:r>
            <a:r>
              <a:rPr lang="en-US" sz="5600" dirty="0"/>
              <a:t> C, </a:t>
            </a:r>
            <a:r>
              <a:rPr lang="en-US" sz="5600" dirty="0" err="1"/>
              <a:t>Martellucci</a:t>
            </a:r>
            <a:r>
              <a:rPr lang="en-US" sz="5600" dirty="0"/>
              <a:t> J, </a:t>
            </a:r>
            <a:r>
              <a:rPr lang="en-US" sz="5600" dirty="0" err="1"/>
              <a:t>Prosperi</a:t>
            </a:r>
            <a:r>
              <a:rPr lang="en-US" sz="5600" dirty="0"/>
              <a:t> P, </a:t>
            </a:r>
            <a:r>
              <a:rPr lang="en-US" sz="5600" dirty="0" err="1"/>
              <a:t>Valeri</a:t>
            </a:r>
            <a:r>
              <a:rPr lang="en-US" sz="5600" dirty="0"/>
              <a:t> A (2019) Colonic </a:t>
            </a:r>
            <a:r>
              <a:rPr lang="en-US" sz="5600" dirty="0" err="1"/>
              <a:t>splenic</a:t>
            </a:r>
            <a:r>
              <a:rPr lang="en-US" sz="5600" dirty="0"/>
              <a:t> flexure carcinoma: is laparoscopic segmental resection a safe enough </a:t>
            </a:r>
            <a:r>
              <a:rPr lang="en-US" sz="5600" dirty="0" err="1"/>
              <a:t>oncological</a:t>
            </a:r>
            <a:r>
              <a:rPr lang="en-US" sz="5600" dirty="0"/>
              <a:t> approach? </a:t>
            </a:r>
            <a:r>
              <a:rPr lang="en-US" sz="5600" dirty="0" err="1"/>
              <a:t>Surg</a:t>
            </a:r>
            <a:r>
              <a:rPr lang="en-US" sz="5600" dirty="0"/>
              <a:t> </a:t>
            </a:r>
            <a:r>
              <a:rPr lang="en-US" sz="5600" dirty="0" err="1"/>
              <a:t>Endosc</a:t>
            </a:r>
            <a:r>
              <a:rPr lang="en-US" sz="5600" dirty="0"/>
              <a:t> 34:4436–4443</a:t>
            </a:r>
          </a:p>
          <a:p>
            <a:r>
              <a:rPr lang="en-US" sz="5600" b="1" dirty="0"/>
              <a:t/>
            </a:r>
            <a:br>
              <a:rPr lang="en-US" sz="5600" b="1" dirty="0"/>
            </a:br>
            <a:endParaRPr lang="en-US" sz="5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/>
              <a:t>11.You </a:t>
            </a:r>
            <a:r>
              <a:rPr lang="en-US" sz="1400" dirty="0"/>
              <a:t>YN, Chua HK, Nelson H, Hassan I, Barnes SA, Harrington J (2008) Segmental vs. extended </a:t>
            </a:r>
            <a:r>
              <a:rPr lang="en-US" sz="1400" dirty="0" err="1"/>
              <a:t>colectomy</a:t>
            </a:r>
            <a:r>
              <a:rPr lang="en-US" sz="1400" dirty="0"/>
              <a:t>: measurable differences in morbidity, function, and quality of life. </a:t>
            </a:r>
            <a:r>
              <a:rPr lang="en-US" sz="1400" dirty="0" err="1"/>
              <a:t>Dis</a:t>
            </a:r>
            <a:r>
              <a:rPr lang="en-US" sz="1400" dirty="0"/>
              <a:t> Colon Rectum 51:1036–1043</a:t>
            </a:r>
          </a:p>
          <a:p>
            <a:pPr>
              <a:buNone/>
            </a:pPr>
            <a:r>
              <a:rPr lang="en-US" sz="1400" b="1" dirty="0" smtClean="0"/>
              <a:t>12.</a:t>
            </a:r>
            <a:r>
              <a:rPr lang="en-US" sz="1400" dirty="0" smtClean="0"/>
              <a:t>de </a:t>
            </a:r>
            <a:r>
              <a:rPr lang="en-US" sz="1400" dirty="0"/>
              <a:t>Angelis N, Martinez Perez A, Winter DC, </a:t>
            </a:r>
            <a:r>
              <a:rPr lang="en-US" sz="1400" dirty="0" err="1"/>
              <a:t>Landi</a:t>
            </a:r>
            <a:r>
              <a:rPr lang="en-US" sz="1400" dirty="0"/>
              <a:t> F, </a:t>
            </a:r>
            <a:r>
              <a:rPr lang="en-US" sz="1400" dirty="0" err="1"/>
              <a:t>Vitali</a:t>
            </a:r>
            <a:r>
              <a:rPr lang="en-US" sz="1400" dirty="0"/>
              <a:t> GC, Le Roy B, </a:t>
            </a:r>
            <a:r>
              <a:rPr lang="en-US" sz="1400" dirty="0" err="1"/>
              <a:t>Coccolini</a:t>
            </a:r>
            <a:r>
              <a:rPr lang="en-US" sz="1400" dirty="0"/>
              <a:t> F, </a:t>
            </a:r>
            <a:r>
              <a:rPr lang="en-US" sz="1400" dirty="0" err="1"/>
              <a:t>Brunetti</a:t>
            </a:r>
            <a:r>
              <a:rPr lang="en-US" sz="1400" dirty="0"/>
              <a:t> F, </a:t>
            </a:r>
            <a:r>
              <a:rPr lang="en-US" sz="1400" dirty="0" err="1"/>
              <a:t>Celentano</a:t>
            </a:r>
            <a:r>
              <a:rPr lang="en-US" sz="1400" dirty="0"/>
              <a:t> V, Di </a:t>
            </a:r>
            <a:r>
              <a:rPr lang="en-US" sz="1400" dirty="0" err="1"/>
              <a:t>Saverio</a:t>
            </a:r>
            <a:r>
              <a:rPr lang="en-US" sz="1400" dirty="0"/>
              <a:t> S, </a:t>
            </a:r>
            <a:r>
              <a:rPr lang="en-US" sz="1400" dirty="0" err="1"/>
              <a:t>Ris</a:t>
            </a:r>
            <a:r>
              <a:rPr lang="en-US" sz="1400" dirty="0"/>
              <a:t> F, </a:t>
            </a:r>
            <a:r>
              <a:rPr lang="en-US" sz="1400" dirty="0" err="1"/>
              <a:t>Fuks</a:t>
            </a:r>
            <a:r>
              <a:rPr lang="en-US" sz="1400" dirty="0"/>
              <a:t> D, </a:t>
            </a:r>
            <a:r>
              <a:rPr lang="en-US" sz="1400" dirty="0" err="1"/>
              <a:t>Espin</a:t>
            </a:r>
            <a:r>
              <a:rPr lang="en-US" sz="1400" dirty="0"/>
              <a:t> E (2020) Extended right </a:t>
            </a:r>
            <a:r>
              <a:rPr lang="en-US" sz="1400" dirty="0" err="1"/>
              <a:t>colectomy</a:t>
            </a:r>
            <a:r>
              <a:rPr lang="en-US" sz="1400" dirty="0"/>
              <a:t>, left </a:t>
            </a:r>
            <a:r>
              <a:rPr lang="en-US" sz="1400" dirty="0" err="1"/>
              <a:t>colectomy</a:t>
            </a:r>
            <a:r>
              <a:rPr lang="en-US" sz="1400" dirty="0"/>
              <a:t>, or segmental left </a:t>
            </a:r>
            <a:r>
              <a:rPr lang="en-US" sz="1400" dirty="0" err="1"/>
              <a:t>colectomy</a:t>
            </a:r>
            <a:r>
              <a:rPr lang="en-US" sz="1400" dirty="0"/>
              <a:t> for </a:t>
            </a:r>
            <a:r>
              <a:rPr lang="en-US" sz="1400" dirty="0" err="1"/>
              <a:t>splenic</a:t>
            </a:r>
            <a:r>
              <a:rPr lang="en-US" sz="1400" dirty="0"/>
              <a:t> flexure carcinomas: a European multicenter propensity score matching analysis. </a:t>
            </a:r>
            <a:r>
              <a:rPr lang="en-US" sz="1400" dirty="0" err="1"/>
              <a:t>Surg</a:t>
            </a:r>
            <a:r>
              <a:rPr lang="en-US" sz="1400" dirty="0"/>
              <a:t> </a:t>
            </a:r>
            <a:r>
              <a:rPr lang="en-US" sz="1400" dirty="0" err="1"/>
              <a:t>Endosc</a:t>
            </a:r>
            <a:r>
              <a:rPr lang="en-US" sz="1400" dirty="0"/>
              <a:t> </a:t>
            </a:r>
            <a:r>
              <a:rPr lang="en-US" sz="1400" dirty="0" smtClean="0"/>
              <a:t>35:661–67</a:t>
            </a:r>
          </a:p>
          <a:p>
            <a:pPr>
              <a:buNone/>
            </a:pPr>
            <a:r>
              <a:rPr lang="en-US" sz="1400" dirty="0" smtClean="0"/>
              <a:t>13.Ko </a:t>
            </a:r>
            <a:r>
              <a:rPr lang="en-US" sz="1400" dirty="0"/>
              <a:t>CY, Hall BL, Hart AJ, Cohen ME, Hoyt DB (2015) The American college of surgeons national surgical quality improvement program: achieving better and safer surgery. </a:t>
            </a:r>
            <a:r>
              <a:rPr lang="en-US" sz="1400" dirty="0" err="1"/>
              <a:t>Jt</a:t>
            </a:r>
            <a:r>
              <a:rPr lang="en-US" sz="1400" dirty="0"/>
              <a:t> </a:t>
            </a:r>
            <a:r>
              <a:rPr lang="en-US" sz="1400" dirty="0" err="1"/>
              <a:t>Comm</a:t>
            </a:r>
            <a:r>
              <a:rPr lang="en-US" sz="1400" dirty="0"/>
              <a:t> J </a:t>
            </a:r>
            <a:r>
              <a:rPr lang="en-US" sz="1400" dirty="0" err="1"/>
              <a:t>Qual</a:t>
            </a:r>
            <a:r>
              <a:rPr lang="en-US" sz="1400" dirty="0"/>
              <a:t> Patient </a:t>
            </a:r>
            <a:r>
              <a:rPr lang="en-US" sz="1400" dirty="0" err="1"/>
              <a:t>Saf</a:t>
            </a:r>
            <a:r>
              <a:rPr lang="en-US" sz="1400" dirty="0"/>
              <a:t> 41:199–204</a:t>
            </a:r>
          </a:p>
          <a:p>
            <a:pPr>
              <a:buNone/>
            </a:pPr>
            <a:r>
              <a:rPr lang="en-US" sz="1400" b="1" dirty="0" smtClean="0"/>
              <a:t>14.</a:t>
            </a:r>
            <a:r>
              <a:rPr lang="en-US" sz="1400" dirty="0" smtClean="0"/>
              <a:t>Reddavid </a:t>
            </a:r>
            <a:r>
              <a:rPr lang="en-US" sz="1400" dirty="0"/>
              <a:t>R, Esposito L, Evangelista A, Sofia S, </a:t>
            </a:r>
            <a:r>
              <a:rPr lang="en-US" sz="1400" dirty="0" err="1"/>
              <a:t>Degiuli</a:t>
            </a:r>
            <a:r>
              <a:rPr lang="en-US" sz="1400" dirty="0"/>
              <a:t> M (2019) Non-anatomical colonic resections: </a:t>
            </a:r>
            <a:r>
              <a:rPr lang="en-US" sz="1400" dirty="0" err="1"/>
              <a:t>splenic</a:t>
            </a:r>
            <a:r>
              <a:rPr lang="en-US" sz="1400" dirty="0"/>
              <a:t> flexure and transverse </a:t>
            </a:r>
            <a:r>
              <a:rPr lang="en-US" sz="1400" dirty="0" err="1"/>
              <a:t>colectomy</a:t>
            </a:r>
            <a:r>
              <a:rPr lang="en-US" sz="1400" dirty="0"/>
              <a:t>. Central vascular ligation is crucial for survival. Minerva </a:t>
            </a:r>
            <a:r>
              <a:rPr lang="en-US" sz="1400" dirty="0" err="1"/>
              <a:t>Chir</a:t>
            </a:r>
            <a:r>
              <a:rPr lang="en-US" sz="1400" dirty="0"/>
              <a:t> 74:176–186</a:t>
            </a:r>
          </a:p>
          <a:p>
            <a:pPr>
              <a:buNone/>
            </a:pPr>
            <a:r>
              <a:rPr lang="en-US" sz="1400" b="1" dirty="0" smtClean="0"/>
              <a:t>15.</a:t>
            </a:r>
            <a:r>
              <a:rPr lang="en-US" sz="1400" dirty="0" smtClean="0"/>
              <a:t>Gravante </a:t>
            </a:r>
            <a:r>
              <a:rPr lang="en-US" sz="1400" dirty="0"/>
              <a:t>G, </a:t>
            </a:r>
            <a:r>
              <a:rPr lang="en-US" sz="1400" dirty="0" err="1"/>
              <a:t>Elshaer</a:t>
            </a:r>
            <a:r>
              <a:rPr lang="en-US" sz="1400" dirty="0"/>
              <a:t> M, Parker R, </a:t>
            </a:r>
            <a:r>
              <a:rPr lang="en-US" sz="1400" dirty="0" err="1"/>
              <a:t>Mogekwu</a:t>
            </a:r>
            <a:r>
              <a:rPr lang="en-US" sz="1400" dirty="0"/>
              <a:t> AC, Drake B, </a:t>
            </a:r>
            <a:r>
              <a:rPr lang="en-US" sz="1400" dirty="0" err="1"/>
              <a:t>Aboelkassem</a:t>
            </a:r>
            <a:r>
              <a:rPr lang="en-US" sz="1400" dirty="0"/>
              <a:t> A, </a:t>
            </a:r>
            <a:r>
              <a:rPr lang="en-US" sz="1400" dirty="0" err="1"/>
              <a:t>Rahman</a:t>
            </a:r>
            <a:r>
              <a:rPr lang="en-US" sz="1400" dirty="0"/>
              <a:t> EU, </a:t>
            </a:r>
            <a:r>
              <a:rPr lang="en-US" sz="1400" dirty="0" err="1"/>
              <a:t>Sorge</a:t>
            </a:r>
            <a:r>
              <a:rPr lang="en-US" sz="1400" dirty="0"/>
              <a:t> R, </a:t>
            </a:r>
            <a:r>
              <a:rPr lang="en-US" sz="1400" dirty="0" err="1"/>
              <a:t>Alhammali</a:t>
            </a:r>
            <a:r>
              <a:rPr lang="en-US" sz="1400" dirty="0"/>
              <a:t> T, Gardiner K et al (2016) Extended right </a:t>
            </a:r>
            <a:r>
              <a:rPr lang="en-US" sz="1400" dirty="0" err="1"/>
              <a:t>hemicolectomy</a:t>
            </a:r>
            <a:r>
              <a:rPr lang="en-US" sz="1400" dirty="0"/>
              <a:t> and left </a:t>
            </a:r>
            <a:r>
              <a:rPr lang="en-US" sz="1400" dirty="0" err="1"/>
              <a:t>hemicolectomy</a:t>
            </a:r>
            <a:r>
              <a:rPr lang="en-US" sz="1400" dirty="0"/>
              <a:t> for colorectal cancers between the distal transverse and proximal descending colon. Ann R </a:t>
            </a:r>
            <a:r>
              <a:rPr lang="en-US" sz="1400" dirty="0" err="1"/>
              <a:t>Coll</a:t>
            </a:r>
            <a:r>
              <a:rPr lang="en-US" sz="1400" dirty="0"/>
              <a:t> </a:t>
            </a:r>
            <a:r>
              <a:rPr lang="en-US" sz="1400" dirty="0" err="1"/>
              <a:t>Surg</a:t>
            </a:r>
            <a:r>
              <a:rPr lang="en-US" sz="1400" dirty="0"/>
              <a:t> </a:t>
            </a:r>
            <a:r>
              <a:rPr lang="en-US" sz="1400" dirty="0" err="1"/>
              <a:t>Engl</a:t>
            </a:r>
            <a:r>
              <a:rPr lang="en-US" sz="1400" dirty="0"/>
              <a:t> 98:303–307</a:t>
            </a:r>
          </a:p>
          <a:p>
            <a:pPr>
              <a:buNone/>
            </a:pPr>
            <a:r>
              <a:rPr lang="en-US" sz="1400" b="1" dirty="0" smtClean="0"/>
              <a:t>16.</a:t>
            </a:r>
            <a:r>
              <a:rPr lang="en-US" sz="1400" dirty="0" smtClean="0"/>
              <a:t>Crippa </a:t>
            </a:r>
            <a:r>
              <a:rPr lang="en-US" sz="1400" dirty="0"/>
              <a:t>J, Grass F, </a:t>
            </a:r>
            <a:r>
              <a:rPr lang="en-US" sz="1400" dirty="0" err="1"/>
              <a:t>Achilli</a:t>
            </a:r>
            <a:r>
              <a:rPr lang="en-US" sz="1400" dirty="0"/>
              <a:t> P, </a:t>
            </a:r>
            <a:r>
              <a:rPr lang="en-US" sz="1400" dirty="0" err="1"/>
              <a:t>Behm</a:t>
            </a:r>
            <a:r>
              <a:rPr lang="en-US" sz="1400" dirty="0"/>
              <a:t> KT, Mathis KL, Day CN, </a:t>
            </a:r>
            <a:r>
              <a:rPr lang="en-US" sz="1400" dirty="0" err="1"/>
              <a:t>Harmsen</a:t>
            </a:r>
            <a:r>
              <a:rPr lang="en-US" sz="1400" dirty="0"/>
              <a:t> WS, Mari GM, Larson DW (2021) Surgical approach to transverse colon cancer: analysis of current practice and </a:t>
            </a:r>
            <a:r>
              <a:rPr lang="en-US" sz="1400" dirty="0" err="1"/>
              <a:t>oncological</a:t>
            </a:r>
            <a:r>
              <a:rPr lang="en-US" sz="1400" dirty="0"/>
              <a:t> outcomes using the national cancer database. </a:t>
            </a:r>
            <a:r>
              <a:rPr lang="en-US" sz="1400" dirty="0" err="1"/>
              <a:t>Dis</a:t>
            </a:r>
            <a:r>
              <a:rPr lang="en-US" sz="1400" dirty="0"/>
              <a:t> Colon Rectum </a:t>
            </a:r>
            <a:r>
              <a:rPr lang="en-US" sz="1400" dirty="0" smtClean="0"/>
              <a:t>64:284–292</a:t>
            </a:r>
          </a:p>
          <a:p>
            <a:pPr>
              <a:buNone/>
            </a:pPr>
            <a:r>
              <a:rPr lang="en-US" sz="1400" dirty="0" smtClean="0"/>
              <a:t>17.Vasey CE, </a:t>
            </a:r>
            <a:r>
              <a:rPr lang="en-US" sz="1400" dirty="0" err="1" smtClean="0"/>
              <a:t>Rajaratnam</a:t>
            </a:r>
            <a:r>
              <a:rPr lang="en-US" sz="1400" dirty="0" smtClean="0"/>
              <a:t> S, O’Grady G, </a:t>
            </a:r>
            <a:r>
              <a:rPr lang="en-US" sz="1400" dirty="0" err="1" smtClean="0"/>
              <a:t>Hulme-Moir</a:t>
            </a:r>
            <a:r>
              <a:rPr lang="en-US" sz="1400" dirty="0" smtClean="0"/>
              <a:t> M (2018) Lymphatic drainage of the </a:t>
            </a:r>
            <a:r>
              <a:rPr lang="en-US" sz="1400" dirty="0" err="1" smtClean="0"/>
              <a:t>splenic</a:t>
            </a:r>
            <a:r>
              <a:rPr lang="en-US" sz="1400" dirty="0" smtClean="0"/>
              <a:t> flexure defined by </a:t>
            </a:r>
            <a:r>
              <a:rPr lang="en-US" sz="1400" dirty="0" err="1" smtClean="0"/>
              <a:t>intraoperative</a:t>
            </a:r>
            <a:r>
              <a:rPr lang="en-US" sz="1400" dirty="0" smtClean="0"/>
              <a:t> </a:t>
            </a:r>
            <a:r>
              <a:rPr lang="en-US" sz="1400" dirty="0" err="1" smtClean="0"/>
              <a:t>scintigraphic</a:t>
            </a:r>
            <a:r>
              <a:rPr lang="en-US" sz="1400" dirty="0" smtClean="0"/>
              <a:t> mapping. </a:t>
            </a:r>
            <a:r>
              <a:rPr lang="en-US" sz="1400" dirty="0" err="1" smtClean="0"/>
              <a:t>Dis</a:t>
            </a:r>
            <a:r>
              <a:rPr lang="en-US" sz="1400" dirty="0" smtClean="0"/>
              <a:t> Colon Rectum 61:441–446</a:t>
            </a:r>
          </a:p>
          <a:p>
            <a:pPr>
              <a:buNone/>
            </a:pPr>
            <a:r>
              <a:rPr lang="en-US" sz="1400" dirty="0" smtClean="0"/>
              <a:t>18.Watanabe </a:t>
            </a:r>
            <a:r>
              <a:rPr lang="en-US" sz="1400" dirty="0"/>
              <a:t>J, Ota M, </a:t>
            </a:r>
            <a:r>
              <a:rPr lang="en-US" sz="1400" dirty="0" err="1"/>
              <a:t>Suwa</a:t>
            </a:r>
            <a:r>
              <a:rPr lang="en-US" sz="1400" dirty="0"/>
              <a:t> Y, </a:t>
            </a:r>
            <a:r>
              <a:rPr lang="en-US" sz="1400" dirty="0" err="1"/>
              <a:t>Ishibe</a:t>
            </a:r>
            <a:r>
              <a:rPr lang="en-US" sz="1400" dirty="0"/>
              <a:t> A, Masui H, </a:t>
            </a:r>
            <a:r>
              <a:rPr lang="en-US" sz="1400" dirty="0" err="1"/>
              <a:t>Nagahori</a:t>
            </a:r>
            <a:r>
              <a:rPr lang="en-US" sz="1400" dirty="0"/>
              <a:t> K (2017) Evaluation of lymph flow patterns in </a:t>
            </a:r>
            <a:r>
              <a:rPr lang="en-US" sz="1400" dirty="0" err="1"/>
              <a:t>splenic</a:t>
            </a:r>
            <a:r>
              <a:rPr lang="en-US" sz="1400" dirty="0"/>
              <a:t> flexural colon cancers using laparoscopic real-time </a:t>
            </a:r>
            <a:r>
              <a:rPr lang="en-US" sz="1400" dirty="0" err="1"/>
              <a:t>indocyanine</a:t>
            </a:r>
            <a:r>
              <a:rPr lang="en-US" sz="1400" dirty="0"/>
              <a:t> green fluorescence imaging. </a:t>
            </a:r>
            <a:r>
              <a:rPr lang="en-US" sz="1400" dirty="0" err="1"/>
              <a:t>Int</a:t>
            </a:r>
            <a:r>
              <a:rPr lang="en-US" sz="1400" dirty="0"/>
              <a:t> J Colorectal </a:t>
            </a:r>
            <a:r>
              <a:rPr lang="en-US" sz="1400" dirty="0" err="1"/>
              <a:t>Dis</a:t>
            </a:r>
            <a:r>
              <a:rPr lang="en-US" sz="1400" dirty="0"/>
              <a:t> 32:201–207</a:t>
            </a:r>
          </a:p>
          <a:p>
            <a:pPr>
              <a:buNone/>
            </a:pPr>
            <a:r>
              <a:rPr lang="en-US" sz="1400" b="1" dirty="0" smtClean="0"/>
              <a:t>19.</a:t>
            </a:r>
            <a:r>
              <a:rPr lang="en-US" sz="1400" dirty="0" smtClean="0"/>
              <a:t>Degiuli </a:t>
            </a:r>
            <a:r>
              <a:rPr lang="en-US" sz="1400" dirty="0"/>
              <a:t>M, </a:t>
            </a:r>
            <a:r>
              <a:rPr lang="en-US" sz="1400" dirty="0" err="1"/>
              <a:t>Reddavid</a:t>
            </a:r>
            <a:r>
              <a:rPr lang="en-US" sz="1400" dirty="0"/>
              <a:t> R, </a:t>
            </a:r>
            <a:r>
              <a:rPr lang="en-US" sz="1400" dirty="0" err="1"/>
              <a:t>Ricceri</a:t>
            </a:r>
            <a:r>
              <a:rPr lang="en-US" sz="1400" dirty="0"/>
              <a:t> F, Di </a:t>
            </a:r>
            <a:r>
              <a:rPr lang="en-US" sz="1400" dirty="0" err="1"/>
              <a:t>Candido</a:t>
            </a:r>
            <a:r>
              <a:rPr lang="en-US" sz="1400" dirty="0"/>
              <a:t> F, </a:t>
            </a:r>
            <a:r>
              <a:rPr lang="en-US" sz="1400" dirty="0" err="1"/>
              <a:t>Ortenzi</a:t>
            </a:r>
            <a:r>
              <a:rPr lang="en-US" sz="1400" dirty="0"/>
              <a:t> M, Elmore U, </a:t>
            </a:r>
            <a:r>
              <a:rPr lang="en-US" sz="1400" dirty="0" err="1"/>
              <a:t>Belluco</a:t>
            </a:r>
            <a:r>
              <a:rPr lang="en-US" sz="1400" dirty="0"/>
              <a:t> C, </a:t>
            </a:r>
            <a:r>
              <a:rPr lang="en-US" sz="1400" dirty="0" err="1"/>
              <a:t>Rosati</a:t>
            </a:r>
            <a:r>
              <a:rPr lang="en-US" sz="1400" dirty="0"/>
              <a:t> R, </a:t>
            </a:r>
            <a:r>
              <a:rPr lang="en-US" sz="1400" dirty="0" err="1"/>
              <a:t>Guerrieri</a:t>
            </a:r>
            <a:r>
              <a:rPr lang="en-US" sz="1400" dirty="0"/>
              <a:t> M, </a:t>
            </a:r>
            <a:r>
              <a:rPr lang="en-US" sz="1400" dirty="0" err="1"/>
              <a:t>Spinelli</a:t>
            </a:r>
            <a:r>
              <a:rPr lang="en-US" sz="1400" dirty="0"/>
              <a:t> A et al (2020) Segmental colonic resection is a safe and effective treatment option for colon cancer of the </a:t>
            </a:r>
            <a:r>
              <a:rPr lang="en-US" sz="1400" dirty="0" err="1"/>
              <a:t>splenic</a:t>
            </a:r>
            <a:r>
              <a:rPr lang="en-US" sz="1400" dirty="0"/>
              <a:t> flexure: a nationwide retrospective study of the Italian society of surgical oncology-colorectal cancer network collaborative group. </a:t>
            </a:r>
            <a:r>
              <a:rPr lang="en-US" sz="1400" dirty="0" err="1"/>
              <a:t>Dis</a:t>
            </a:r>
            <a:r>
              <a:rPr lang="en-US" sz="1400" dirty="0"/>
              <a:t> Colon Rectum 63:1372–1382</a:t>
            </a:r>
          </a:p>
          <a:p>
            <a:pPr>
              <a:buNone/>
            </a:pPr>
            <a:r>
              <a:rPr lang="en-US" sz="1400" b="1" dirty="0" smtClean="0"/>
              <a:t>20.</a:t>
            </a:r>
            <a:r>
              <a:rPr lang="en-US" sz="1400" dirty="0" smtClean="0"/>
              <a:t>Odermatt </a:t>
            </a:r>
            <a:r>
              <a:rPr lang="en-US" sz="1400" dirty="0"/>
              <a:t>M, </a:t>
            </a:r>
            <a:r>
              <a:rPr lang="en-US" sz="1400" dirty="0" err="1"/>
              <a:t>Siddiqi</a:t>
            </a:r>
            <a:r>
              <a:rPr lang="en-US" sz="1400" dirty="0"/>
              <a:t> N, Johns R, </a:t>
            </a:r>
            <a:r>
              <a:rPr lang="en-US" sz="1400" dirty="0" err="1"/>
              <a:t>Miskovic</a:t>
            </a:r>
            <a:r>
              <a:rPr lang="en-US" sz="1400" dirty="0"/>
              <a:t> D, Khan O, Khan J, </a:t>
            </a:r>
            <a:r>
              <a:rPr lang="en-US" sz="1400" dirty="0" err="1"/>
              <a:t>Parvaiz</a:t>
            </a:r>
            <a:r>
              <a:rPr lang="en-US" sz="1400" dirty="0"/>
              <a:t> A (2014) Short- and long-term outcomes for patients with </a:t>
            </a:r>
            <a:r>
              <a:rPr lang="en-US" sz="1400" dirty="0" err="1"/>
              <a:t>splenic</a:t>
            </a:r>
            <a:r>
              <a:rPr lang="en-US" sz="1400" dirty="0"/>
              <a:t> flexure tumours treated by left versus extended right </a:t>
            </a:r>
            <a:r>
              <a:rPr lang="en-US" sz="1400" dirty="0" err="1"/>
              <a:t>colectomy</a:t>
            </a:r>
            <a:r>
              <a:rPr lang="en-US" sz="1400" dirty="0"/>
              <a:t> are comparable: a retrospective analysis. </a:t>
            </a:r>
            <a:r>
              <a:rPr lang="en-US" sz="1400" dirty="0" err="1"/>
              <a:t>Surg</a:t>
            </a:r>
            <a:r>
              <a:rPr lang="en-US" sz="1400" dirty="0"/>
              <a:t> Today 44:2045–2051</a:t>
            </a:r>
          </a:p>
          <a:p>
            <a:pPr>
              <a:buNone/>
            </a:pPr>
            <a:r>
              <a:rPr lang="en-US" sz="1400" b="1" dirty="0" smtClean="0"/>
              <a:t>21.</a:t>
            </a:r>
            <a:r>
              <a:rPr lang="en-US" sz="1400" dirty="0" smtClean="0"/>
              <a:t>Martin </a:t>
            </a:r>
            <a:r>
              <a:rPr lang="en-US" sz="1400" dirty="0" err="1"/>
              <a:t>Arevalo</a:t>
            </a:r>
            <a:r>
              <a:rPr lang="en-US" sz="1400" dirty="0"/>
              <a:t> J, Moro-</a:t>
            </a:r>
            <a:r>
              <a:rPr lang="en-US" sz="1400" dirty="0" err="1"/>
              <a:t>Valdezate</a:t>
            </a:r>
            <a:r>
              <a:rPr lang="en-US" sz="1400" dirty="0"/>
              <a:t> D, Garcia-</a:t>
            </a:r>
            <a:r>
              <a:rPr lang="en-US" sz="1400" dirty="0" err="1"/>
              <a:t>Botello</a:t>
            </a:r>
            <a:r>
              <a:rPr lang="en-US" sz="1400" dirty="0"/>
              <a:t> SA, </a:t>
            </a:r>
            <a:r>
              <a:rPr lang="en-US" sz="1400" dirty="0" err="1"/>
              <a:t>Pla</a:t>
            </a:r>
            <a:r>
              <a:rPr lang="en-US" sz="1400" dirty="0"/>
              <a:t>-Marti V, </a:t>
            </a:r>
            <a:r>
              <a:rPr lang="en-US" sz="1400" dirty="0" err="1"/>
              <a:t>Garces-Albir</a:t>
            </a:r>
            <a:r>
              <a:rPr lang="en-US" sz="1400" dirty="0"/>
              <a:t> M, Perez Santiago L, Vargas-Duran A, </a:t>
            </a:r>
            <a:r>
              <a:rPr lang="en-US" sz="1400" dirty="0" err="1"/>
              <a:t>Espi</a:t>
            </a:r>
            <a:r>
              <a:rPr lang="en-US" sz="1400" dirty="0"/>
              <a:t>-Macias A (2018) Propensity score analysis of postoperative and </a:t>
            </a:r>
            <a:r>
              <a:rPr lang="en-US" sz="1400" dirty="0" err="1"/>
              <a:t>oncological</a:t>
            </a:r>
            <a:r>
              <a:rPr lang="en-US" sz="1400" dirty="0"/>
              <a:t> outcomes after surgical treatment for </a:t>
            </a:r>
            <a:r>
              <a:rPr lang="en-US" sz="1400" dirty="0" err="1"/>
              <a:t>splenic</a:t>
            </a:r>
            <a:r>
              <a:rPr lang="en-US" sz="1400" dirty="0"/>
              <a:t> flexure colon cancer. </a:t>
            </a:r>
            <a:r>
              <a:rPr lang="en-US" sz="1400" dirty="0" err="1"/>
              <a:t>Int</a:t>
            </a:r>
            <a:r>
              <a:rPr lang="en-US" sz="1400" dirty="0"/>
              <a:t> J Colorectal </a:t>
            </a:r>
            <a:r>
              <a:rPr lang="en-US" sz="1400" dirty="0" err="1"/>
              <a:t>Dis</a:t>
            </a:r>
            <a:r>
              <a:rPr lang="en-US" sz="1400" dirty="0"/>
              <a:t> 33:1201–1213</a:t>
            </a:r>
          </a:p>
          <a:p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bowel canc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/>
              <a:t>SFCs are defined as tumors located within 10 cm of the </a:t>
            </a:r>
            <a:r>
              <a:rPr lang="en-US" dirty="0" err="1"/>
              <a:t>splenic</a:t>
            </a:r>
            <a:r>
              <a:rPr lang="en-US" dirty="0"/>
              <a:t> flexure edges or as arising from the colon </a:t>
            </a:r>
            <a:r>
              <a:rPr lang="en-US" dirty="0" smtClean="0"/>
              <a:t>between the </a:t>
            </a:r>
            <a:r>
              <a:rPr lang="en-US" dirty="0"/>
              <a:t>distal third of the transverse colon and the proximal third of the descending </a:t>
            </a:r>
            <a:r>
              <a:rPr lang="en-US" dirty="0" smtClean="0"/>
              <a:t>colon.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A standard surgical approach to these cancers has not been defined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The current literature seems to suggest that a more limited colon resection is indeed safe and can still provide adequate oncologic outcomes.</a:t>
            </a: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STUDY </a:t>
            </a:r>
            <a:r>
              <a:rPr lang="en-US" dirty="0" err="1" smtClean="0"/>
              <a:t>DESIGN:Descriptive</a:t>
            </a:r>
            <a:r>
              <a:rPr lang="en-US" dirty="0" smtClean="0"/>
              <a:t> study (retrospective </a:t>
            </a:r>
            <a:r>
              <a:rPr lang="en-US" dirty="0"/>
              <a:t>study was performed using </a:t>
            </a:r>
            <a:r>
              <a:rPr lang="en-US" dirty="0" smtClean="0"/>
              <a:t>ACS-NSQIP Program)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STUDY PERIOD:-2012 -2018 In North America.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STUDY POPULATION:- </a:t>
            </a:r>
            <a:r>
              <a:rPr lang="en-US" dirty="0"/>
              <a:t>Patients ≥ 18 years of age were identified from </a:t>
            </a:r>
            <a:r>
              <a:rPr lang="en-US" dirty="0" smtClean="0"/>
              <a:t>the study period </a:t>
            </a:r>
            <a:r>
              <a:rPr lang="en-US" dirty="0"/>
              <a:t>ACS-NSQIP </a:t>
            </a:r>
            <a:r>
              <a:rPr lang="en-US" dirty="0" err="1"/>
              <a:t>colectomy</a:t>
            </a:r>
            <a:r>
              <a:rPr lang="en-US" dirty="0"/>
              <a:t>-targeted patient user file (PUF).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493838"/>
          </a:xfrm>
        </p:spPr>
        <p:txBody>
          <a:bodyPr>
            <a:normAutofit/>
          </a:bodyPr>
          <a:lstStyle/>
          <a:p>
            <a:r>
              <a:rPr lang="en-US" dirty="0" smtClean="0"/>
              <a:t>MATERIAL AND METHODOLOGY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/>
              <a:t>INCLUSION CRITERIA:-</a:t>
            </a:r>
          </a:p>
          <a:p>
            <a:pPr marL="514350" indent="-514350">
              <a:buAutoNum type="arabicPeriod"/>
            </a:pPr>
            <a:r>
              <a:rPr lang="en-US" dirty="0" smtClean="0"/>
              <a:t>patients </a:t>
            </a:r>
            <a:r>
              <a:rPr lang="en-US" dirty="0"/>
              <a:t>who had undergone an elective surgery for a malignant neoplasm of the </a:t>
            </a:r>
            <a:r>
              <a:rPr lang="en-US" dirty="0" err="1"/>
              <a:t>splenic</a:t>
            </a:r>
            <a:r>
              <a:rPr lang="en-US" dirty="0"/>
              <a:t> flexure for which nodal harvest results were </a:t>
            </a:r>
            <a:r>
              <a:rPr lang="en-US" dirty="0" smtClean="0"/>
              <a:t>available.</a:t>
            </a:r>
          </a:p>
          <a:p>
            <a:pPr marL="514350" indent="-514350">
              <a:buAutoNum type="arabicPeriod"/>
            </a:pPr>
            <a:r>
              <a:rPr lang="en-US" dirty="0"/>
              <a:t>Patients with descending colon </a:t>
            </a:r>
            <a:r>
              <a:rPr lang="en-US" dirty="0" smtClean="0"/>
              <a:t>cancers.</a:t>
            </a:r>
          </a:p>
          <a:p>
            <a:pPr marL="514350" indent="-514350">
              <a:buAutoNum type="arabicPeriod"/>
            </a:pPr>
            <a:r>
              <a:rPr lang="en-US" dirty="0"/>
              <a:t> Only patients that had data in both the general and </a:t>
            </a:r>
            <a:r>
              <a:rPr lang="en-US" dirty="0" err="1"/>
              <a:t>colectomy</a:t>
            </a:r>
            <a:r>
              <a:rPr lang="en-US" dirty="0"/>
              <a:t> PUFs were included in the </a:t>
            </a:r>
            <a:r>
              <a:rPr lang="en-US" dirty="0" smtClean="0"/>
              <a:t>study.  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r>
              <a:rPr lang="en-US" dirty="0" smtClean="0"/>
              <a:t>EXCLUSION CRITERIA:-</a:t>
            </a:r>
          </a:p>
          <a:p>
            <a:pPr marL="514350" indent="-514350">
              <a:buAutoNum type="arabicPeriod"/>
            </a:pPr>
            <a:r>
              <a:rPr lang="en-US" dirty="0" smtClean="0"/>
              <a:t>Transverse </a:t>
            </a:r>
            <a:r>
              <a:rPr lang="en-US" dirty="0"/>
              <a:t>colon </a:t>
            </a:r>
            <a:r>
              <a:rPr lang="en-US" dirty="0" smtClean="0"/>
              <a:t>cancers.</a:t>
            </a:r>
          </a:p>
          <a:p>
            <a:pPr marL="514350" indent="-514350">
              <a:buAutoNum type="arabicPeriod"/>
            </a:pPr>
            <a:r>
              <a:rPr lang="en-US" dirty="0"/>
              <a:t>All emergency cases were excluded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primary outcome was adequacy of lymph node harvest (≥ 12 nodes) as a quality indicator for oncologic resection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secondary outcomes studied were post-operative major morbidity and operative time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OUTCOME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Categorical data </a:t>
            </a:r>
            <a:r>
              <a:rPr lang="en-US" dirty="0" smtClean="0"/>
              <a:t>were reported </a:t>
            </a:r>
            <a:r>
              <a:rPr lang="en-US" dirty="0"/>
              <a:t>as frequencies and </a:t>
            </a:r>
            <a:r>
              <a:rPr lang="en-US" dirty="0" smtClean="0"/>
              <a:t>percentages.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Continuous </a:t>
            </a:r>
            <a:r>
              <a:rPr lang="en-US" dirty="0"/>
              <a:t>data were reported as means and standard </a:t>
            </a:r>
            <a:r>
              <a:rPr lang="en-US" dirty="0" smtClean="0"/>
              <a:t>deviations.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Analysis </a:t>
            </a:r>
            <a:r>
              <a:rPr lang="en-US" dirty="0"/>
              <a:t>of differences </a:t>
            </a:r>
            <a:r>
              <a:rPr lang="en-US" dirty="0" smtClean="0"/>
              <a:t>was </a:t>
            </a:r>
            <a:r>
              <a:rPr lang="en-US" dirty="0"/>
              <a:t>performed by a two-tailed Student’s </a:t>
            </a:r>
            <a:r>
              <a:rPr lang="en-US" i="1" dirty="0"/>
              <a:t>t</a:t>
            </a:r>
            <a:r>
              <a:rPr lang="en-US" dirty="0"/>
              <a:t> test for continuous variables </a:t>
            </a:r>
            <a:r>
              <a:rPr lang="en-US" dirty="0" smtClean="0"/>
              <a:t>and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Pearson’s chi-square test for categorical variables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STATISCAL ANALYSIS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Demographic </a:t>
            </a:r>
            <a:r>
              <a:rPr lang="en-US" dirty="0"/>
              <a:t>and clinical characteristics of the study </a:t>
            </a:r>
            <a:r>
              <a:rPr lang="en-US" dirty="0" smtClean="0"/>
              <a:t>population.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Tumor </a:t>
            </a:r>
            <a:r>
              <a:rPr lang="en-US" dirty="0"/>
              <a:t>pathology and operative </a:t>
            </a:r>
            <a:r>
              <a:rPr lang="en-US" dirty="0" smtClean="0"/>
              <a:t>approach.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Oncologic outcomes.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Post-operative outcomes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1651</Words>
  <Application>Microsoft Office PowerPoint</Application>
  <PresentationFormat>On-screen Show (4:3)</PresentationFormat>
  <Paragraphs>352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Segmental resection of splenic flexure colon cancers provides an adequate lymph node harvest and is a safe operative approach – an analysis of the ACS-NSQIP database </vt:lpstr>
      <vt:lpstr>INTRODUCTION</vt:lpstr>
      <vt:lpstr>Slide 3</vt:lpstr>
      <vt:lpstr>Slide 4</vt:lpstr>
      <vt:lpstr>MATERIAL AND METHODOLOGY </vt:lpstr>
      <vt:lpstr>Slide 6</vt:lpstr>
      <vt:lpstr>OUTCOME</vt:lpstr>
      <vt:lpstr>STATISCAL ANALYSIS</vt:lpstr>
      <vt:lpstr>RESULTS</vt:lpstr>
      <vt:lpstr>Slide 10</vt:lpstr>
      <vt:lpstr>Slide 11</vt:lpstr>
      <vt:lpstr>Slide 12</vt:lpstr>
      <vt:lpstr>Slide 13</vt:lpstr>
      <vt:lpstr>DISCUSSION</vt:lpstr>
      <vt:lpstr>Slide 15</vt:lpstr>
      <vt:lpstr>Slide 16</vt:lpstr>
      <vt:lpstr>Slide 17</vt:lpstr>
      <vt:lpstr>Slide 18</vt:lpstr>
      <vt:lpstr>Slide 19</vt:lpstr>
      <vt:lpstr>CONCLUSION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Segmental resection of splenic flexure colon cancers provides an adequate lymph node harvest and is a safe operative approach – an analysis of the ACS-NSQIP database </dc:title>
  <dc:creator>user</dc:creator>
  <cp:lastModifiedBy>user</cp:lastModifiedBy>
  <cp:revision>3</cp:revision>
  <dcterms:created xsi:type="dcterms:W3CDTF">2022-09-04T08:55:58Z</dcterms:created>
  <dcterms:modified xsi:type="dcterms:W3CDTF">2022-09-05T01:08:21Z</dcterms:modified>
</cp:coreProperties>
</file>