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1" r:id="rId6"/>
    <p:sldId id="293" r:id="rId7"/>
    <p:sldId id="262" r:id="rId8"/>
    <p:sldId id="290" r:id="rId9"/>
    <p:sldId id="263" r:id="rId10"/>
    <p:sldId id="264" r:id="rId11"/>
    <p:sldId id="265" r:id="rId12"/>
    <p:sldId id="266" r:id="rId13"/>
    <p:sldId id="268" r:id="rId14"/>
    <p:sldId id="267" r:id="rId15"/>
    <p:sldId id="269" r:id="rId16"/>
    <p:sldId id="270" r:id="rId17"/>
    <p:sldId id="288" r:id="rId18"/>
    <p:sldId id="271" r:id="rId19"/>
    <p:sldId id="272" r:id="rId20"/>
    <p:sldId id="273" r:id="rId21"/>
    <p:sldId id="274" r:id="rId22"/>
    <p:sldId id="276" r:id="rId23"/>
    <p:sldId id="277" r:id="rId24"/>
    <p:sldId id="279" r:id="rId25"/>
    <p:sldId id="278" r:id="rId26"/>
    <p:sldId id="281" r:id="rId27"/>
    <p:sldId id="283" r:id="rId28"/>
    <p:sldId id="284" r:id="rId29"/>
    <p:sldId id="285" r:id="rId30"/>
    <p:sldId id="280" r:id="rId31"/>
    <p:sldId id="282" r:id="rId32"/>
    <p:sldId id="286" r:id="rId33"/>
    <p:sldId id="289" r:id="rId34"/>
    <p:sldId id="291" r:id="rId35"/>
    <p:sldId id="292"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theme" Target="theme/theme1.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presProps" Target="presProps.xml" /><Relationship Id="rId40"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GB"/>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6/6/2022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GB"/>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GB"/>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6/6/2022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GB"/>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6/6/2022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4.jpeg" /><Relationship Id="rId1" Type="http://schemas.openxmlformats.org/officeDocument/2006/relationships/slideLayout" Target="../slideLayouts/slideLayout2.xml" /><Relationship Id="rId6" Type="http://schemas.openxmlformats.org/officeDocument/2006/relationships/image" Target="../media/image18.jpeg" /><Relationship Id="rId5" Type="http://schemas.openxmlformats.org/officeDocument/2006/relationships/image" Target="../media/image17.jpeg" /><Relationship Id="rId4" Type="http://schemas.openxmlformats.org/officeDocument/2006/relationships/image" Target="../media/image16.jpeg"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3" Type="http://schemas.openxmlformats.org/officeDocument/2006/relationships/hyperlink" Target="https://doi.org/10.1007/s11695-020-04728-5" TargetMode="External" /><Relationship Id="rId2" Type="http://schemas.openxmlformats.org/officeDocument/2006/relationships/hyperlink" Target="https://doi.org/10.1016/S0140-6736(10)62037-5" TargetMode="External"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3" Type="http://schemas.openxmlformats.org/officeDocument/2006/relationships/hyperlink" Target="https://doi.org/10.1007/s11695-019-04016-x" TargetMode="External" /><Relationship Id="rId2" Type="http://schemas.openxmlformats.org/officeDocument/2006/relationships/hyperlink" Target="https://doi.org/10.1007/s00464-020-08029-x" TargetMode="External" /><Relationship Id="rId1" Type="http://schemas.openxmlformats.org/officeDocument/2006/relationships/slideLayout" Target="../slideLayouts/slideLayout2.xml" /><Relationship Id="rId4" Type="http://schemas.openxmlformats.org/officeDocument/2006/relationships/hyperlink" Target="https://doi.org/10.1016/j.ijsu.2016.08.018" TargetMode="External" /></Relationships>
</file>

<file path=ppt/slides/_rels/slide4.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65065-1A3A-234B-A226-B850B8E8685E}"/>
              </a:ext>
            </a:extLst>
          </p:cNvPr>
          <p:cNvSpPr>
            <a:spLocks noGrp="1"/>
          </p:cNvSpPr>
          <p:nvPr>
            <p:ph type="ctrTitle"/>
          </p:nvPr>
        </p:nvSpPr>
        <p:spPr>
          <a:xfrm>
            <a:off x="435430" y="174338"/>
            <a:ext cx="10695668" cy="2815606"/>
          </a:xfrm>
        </p:spPr>
        <p:txBody>
          <a:bodyPr>
            <a:noAutofit/>
          </a:bodyPr>
          <a:lstStyle/>
          <a:p>
            <a:pPr algn="ctr"/>
            <a:r>
              <a:rPr lang="en-US" sz="3600" dirty="0"/>
              <a:t>Single anastomosis sleeve</a:t>
            </a:r>
            <a:r>
              <a:rPr lang="en-GB" sz="3600" dirty="0"/>
              <a:t> - </a:t>
            </a:r>
            <a:r>
              <a:rPr lang="en-US" sz="3600" dirty="0" err="1"/>
              <a:t>jejunal</a:t>
            </a:r>
            <a:r>
              <a:rPr lang="en-US" sz="3600" dirty="0"/>
              <a:t> (SAS-J) bypass as a treatment for</a:t>
            </a:r>
            <a:r>
              <a:rPr lang="en-GB" sz="3600" dirty="0"/>
              <a:t> </a:t>
            </a:r>
            <a:r>
              <a:rPr lang="en-US" sz="3600" dirty="0"/>
              <a:t>morbid </a:t>
            </a:r>
            <a:br>
              <a:rPr lang="en-US" sz="3600" dirty="0"/>
            </a:br>
            <a:r>
              <a:rPr lang="en-US" sz="3600" dirty="0"/>
              <a:t>obesity, technique and review of 1986 cases and 6 Years follow</a:t>
            </a:r>
            <a:r>
              <a:rPr lang="en-GB" sz="3600" dirty="0"/>
              <a:t> up</a:t>
            </a:r>
            <a:br>
              <a:rPr lang="en-US" sz="3600" dirty="0"/>
            </a:br>
            <a:r>
              <a:rPr lang="en-US" sz="3600" dirty="0"/>
              <a:t>Retrospective cohort</a:t>
            </a:r>
          </a:p>
        </p:txBody>
      </p:sp>
      <p:sp>
        <p:nvSpPr>
          <p:cNvPr id="3" name="Subtitle 2">
            <a:extLst>
              <a:ext uri="{FF2B5EF4-FFF2-40B4-BE49-F238E27FC236}">
                <a16:creationId xmlns:a16="http://schemas.microsoft.com/office/drawing/2014/main" id="{42E090E8-093F-AF45-A729-2BE179675AC6}"/>
              </a:ext>
            </a:extLst>
          </p:cNvPr>
          <p:cNvSpPr>
            <a:spLocks noGrp="1"/>
          </p:cNvSpPr>
          <p:nvPr>
            <p:ph type="subTitle" idx="1"/>
          </p:nvPr>
        </p:nvSpPr>
        <p:spPr>
          <a:xfrm>
            <a:off x="246743" y="4288971"/>
            <a:ext cx="11698514" cy="1393372"/>
          </a:xfrm>
        </p:spPr>
        <p:txBody>
          <a:bodyPr>
            <a:normAutofit fontScale="92500" lnSpcReduction="20000"/>
          </a:bodyPr>
          <a:lstStyle/>
          <a:p>
            <a:pPr lvl="1" rtl="1"/>
            <a:r>
              <a:rPr lang="en-GB" sz="2800" i="1" dirty="0"/>
              <a:t>Review by</a:t>
            </a:r>
          </a:p>
          <a:p>
            <a:pPr lvl="1" rtl="1"/>
            <a:r>
              <a:rPr lang="en-US" sz="2800" b="1"/>
              <a:t>Dr.</a:t>
            </a:r>
            <a:r>
              <a:rPr lang="en-GB" sz="2800" b="1"/>
              <a:t> </a:t>
            </a:r>
            <a:r>
              <a:rPr lang="en-GB" sz="2800" b="1" dirty="0" err="1"/>
              <a:t>Danie</a:t>
            </a:r>
            <a:r>
              <a:rPr lang="en-GB" sz="2800" b="1" dirty="0"/>
              <a:t> </a:t>
            </a:r>
            <a:r>
              <a:rPr lang="en-GB" sz="2800" b="1" dirty="0" err="1"/>
              <a:t>Jayanand</a:t>
            </a:r>
            <a:r>
              <a:rPr lang="en-GB" sz="2800" b="1" dirty="0"/>
              <a:t>, Junior Resident (I Year),</a:t>
            </a:r>
          </a:p>
          <a:p>
            <a:pPr lvl="1" rtl="1"/>
            <a:r>
              <a:rPr lang="en-GB" sz="2800" dirty="0"/>
              <a:t>Department of General Surgery, K.G.M.C., </a:t>
            </a:r>
            <a:r>
              <a:rPr lang="en-GB" sz="2800" dirty="0" err="1"/>
              <a:t>Asaripallam</a:t>
            </a:r>
            <a:endParaRPr lang="en-US" sz="2800" dirty="0"/>
          </a:p>
        </p:txBody>
      </p:sp>
      <p:sp>
        <p:nvSpPr>
          <p:cNvPr id="4" name="Subtitle 2">
            <a:extLst>
              <a:ext uri="{FF2B5EF4-FFF2-40B4-BE49-F238E27FC236}">
                <a16:creationId xmlns:a16="http://schemas.microsoft.com/office/drawing/2014/main" id="{42E090E8-093F-AF45-A729-2BE179675AC6}"/>
              </a:ext>
            </a:extLst>
          </p:cNvPr>
          <p:cNvSpPr txBox="1">
            <a:spLocks/>
          </p:cNvSpPr>
          <p:nvPr/>
        </p:nvSpPr>
        <p:spPr>
          <a:xfrm>
            <a:off x="0" y="2989944"/>
            <a:ext cx="12192000" cy="1393370"/>
          </a:xfrm>
          <a:prstGeom prst="rect">
            <a:avLst/>
          </a:prstGeom>
        </p:spPr>
        <p:txBody>
          <a:bodyPr vert="horz" lIns="91440" tIns="45720" rIns="91440" bIns="45720" rtlCol="0" anchor="t">
            <a:normAutofit fontScale="85000" lnSpcReduction="20000"/>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lvl="1" rtl="1"/>
            <a:r>
              <a:rPr lang="en-GB" sz="2800" i="1" dirty="0"/>
              <a:t>Original Author</a:t>
            </a:r>
          </a:p>
          <a:p>
            <a:pPr lvl="1" rtl="1"/>
            <a:r>
              <a:rPr lang="en-GB" sz="2800" dirty="0" err="1"/>
              <a:t>Sewefy</a:t>
            </a:r>
            <a:r>
              <a:rPr lang="en-GB" sz="2800" dirty="0"/>
              <a:t>, </a:t>
            </a:r>
            <a:r>
              <a:rPr lang="en-GB" sz="2800" dirty="0" err="1"/>
              <a:t>Alaa</a:t>
            </a:r>
            <a:r>
              <a:rPr lang="en-GB" sz="2800" dirty="0"/>
              <a:t> M. </a:t>
            </a:r>
            <a:r>
              <a:rPr lang="en-GB" sz="2800" i="1" dirty="0"/>
              <a:t>et al</a:t>
            </a:r>
          </a:p>
          <a:p>
            <a:pPr lvl="1" rtl="1"/>
            <a:r>
              <a:rPr lang="en-GB" sz="2800" dirty="0"/>
              <a:t>Published in International Journal of Surgery May 2022 </a:t>
            </a:r>
          </a:p>
          <a:p>
            <a:pPr lvl="1" rtl="1"/>
            <a:endParaRPr lang="en-GB" sz="2800" dirty="0"/>
          </a:p>
        </p:txBody>
      </p:sp>
      <p:sp>
        <p:nvSpPr>
          <p:cNvPr id="5" name="Subtitle 2">
            <a:extLst>
              <a:ext uri="{FF2B5EF4-FFF2-40B4-BE49-F238E27FC236}">
                <a16:creationId xmlns:a16="http://schemas.microsoft.com/office/drawing/2014/main" id="{42E090E8-093F-AF45-A729-2BE179675AC6}"/>
              </a:ext>
            </a:extLst>
          </p:cNvPr>
          <p:cNvSpPr txBox="1">
            <a:spLocks/>
          </p:cNvSpPr>
          <p:nvPr/>
        </p:nvSpPr>
        <p:spPr>
          <a:xfrm>
            <a:off x="246743" y="5587999"/>
            <a:ext cx="11698514" cy="1197429"/>
          </a:xfrm>
          <a:prstGeom prst="rect">
            <a:avLst/>
          </a:prstGeom>
        </p:spPr>
        <p:txBody>
          <a:bodyPr vert="horz" lIns="91440" tIns="45720" rIns="91440" bIns="45720" rtlCol="0" anchor="t">
            <a:normAutofit lnSpcReduction="10000"/>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lvl="1" rtl="1"/>
            <a:r>
              <a:rPr lang="en-GB" sz="2000" dirty="0"/>
              <a:t>Unit Chief &amp; </a:t>
            </a:r>
            <a:r>
              <a:rPr lang="en-GB" sz="2000" dirty="0" err="1"/>
              <a:t>H.o.D</a:t>
            </a:r>
            <a:r>
              <a:rPr lang="en-GB" sz="2000" dirty="0"/>
              <a:t>.: </a:t>
            </a:r>
            <a:r>
              <a:rPr lang="en-GB" sz="2000" dirty="0" err="1"/>
              <a:t>Prof.</a:t>
            </a:r>
            <a:r>
              <a:rPr lang="en-GB" sz="2000" dirty="0"/>
              <a:t> </a:t>
            </a:r>
            <a:r>
              <a:rPr lang="en-GB" sz="2000" dirty="0" err="1"/>
              <a:t>Dr.</a:t>
            </a:r>
            <a:r>
              <a:rPr lang="en-GB" sz="2000" dirty="0"/>
              <a:t>  J. A. </a:t>
            </a:r>
            <a:r>
              <a:rPr lang="en-GB" sz="2000" dirty="0" err="1"/>
              <a:t>Jayalal</a:t>
            </a:r>
            <a:r>
              <a:rPr lang="en-GB" sz="2000" dirty="0"/>
              <a:t>, M.S., F.R.C.S., Ph.D.</a:t>
            </a:r>
          </a:p>
          <a:p>
            <a:pPr lvl="1" rtl="1"/>
            <a:r>
              <a:rPr lang="en-GB" sz="2000" dirty="0"/>
              <a:t>Assistant Professors: </a:t>
            </a:r>
            <a:r>
              <a:rPr lang="en-GB" sz="2000" dirty="0" err="1"/>
              <a:t>Dr.</a:t>
            </a:r>
            <a:r>
              <a:rPr lang="en-GB" sz="2000" dirty="0"/>
              <a:t> Edwin </a:t>
            </a:r>
            <a:r>
              <a:rPr lang="en-GB" sz="2000" dirty="0" err="1"/>
              <a:t>Kins</a:t>
            </a:r>
            <a:r>
              <a:rPr lang="en-GB" sz="2000" dirty="0"/>
              <a:t> Raj, M.S.</a:t>
            </a:r>
          </a:p>
          <a:p>
            <a:pPr lvl="1" rtl="1"/>
            <a:r>
              <a:rPr lang="en-GB" sz="2000" dirty="0" err="1"/>
              <a:t>Dr.</a:t>
            </a:r>
            <a:r>
              <a:rPr lang="en-GB" sz="2000" dirty="0"/>
              <a:t> P.R. </a:t>
            </a:r>
            <a:r>
              <a:rPr lang="en-GB" sz="2000" dirty="0" err="1"/>
              <a:t>Baghavath</a:t>
            </a:r>
            <a:r>
              <a:rPr lang="en-GB" sz="2000" dirty="0"/>
              <a:t>, M.S.</a:t>
            </a:r>
          </a:p>
        </p:txBody>
      </p:sp>
    </p:spTree>
    <p:extLst>
      <p:ext uri="{BB962C8B-B14F-4D97-AF65-F5344CB8AC3E}">
        <p14:creationId xmlns:p14="http://schemas.microsoft.com/office/powerpoint/2010/main" val="319740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40225-3DE8-F84B-96E0-3B526A398937}"/>
              </a:ext>
            </a:extLst>
          </p:cNvPr>
          <p:cNvSpPr>
            <a:spLocks noGrp="1"/>
          </p:cNvSpPr>
          <p:nvPr>
            <p:ph type="title"/>
          </p:nvPr>
        </p:nvSpPr>
        <p:spPr/>
        <p:txBody>
          <a:bodyPr/>
          <a:lstStyle/>
          <a:p>
            <a:pPr algn="ctr"/>
            <a:r>
              <a:rPr lang="en-GB"/>
              <a:t>Study outcomes</a:t>
            </a:r>
            <a:endParaRPr lang="en-US"/>
          </a:p>
        </p:txBody>
      </p:sp>
      <p:sp>
        <p:nvSpPr>
          <p:cNvPr id="3" name="Content Placeholder 2">
            <a:extLst>
              <a:ext uri="{FF2B5EF4-FFF2-40B4-BE49-F238E27FC236}">
                <a16:creationId xmlns:a16="http://schemas.microsoft.com/office/drawing/2014/main" id="{87C98CD6-78D3-3641-8C4F-DD2B9E2B9844}"/>
              </a:ext>
            </a:extLst>
          </p:cNvPr>
          <p:cNvSpPr>
            <a:spLocks noGrp="1"/>
          </p:cNvSpPr>
          <p:nvPr>
            <p:ph idx="1"/>
          </p:nvPr>
        </p:nvSpPr>
        <p:spPr>
          <a:xfrm>
            <a:off x="834242" y="2040013"/>
            <a:ext cx="10131425" cy="3649133"/>
          </a:xfrm>
        </p:spPr>
        <p:txBody>
          <a:bodyPr anchor="t">
            <a:normAutofit/>
          </a:bodyPr>
          <a:lstStyle/>
          <a:p>
            <a:r>
              <a:rPr lang="en-GB" sz="2800"/>
              <a:t>P</a:t>
            </a:r>
            <a:r>
              <a:rPr lang="en-US" sz="2800"/>
              <a:t>rimary outcome</a:t>
            </a:r>
            <a:r>
              <a:rPr lang="en-GB" sz="2800"/>
              <a:t> :- </a:t>
            </a:r>
            <a:r>
              <a:rPr lang="en-US" sz="2800"/>
              <a:t>the percentage of excess weight loss (%EWL). </a:t>
            </a:r>
          </a:p>
          <a:p>
            <a:r>
              <a:rPr lang="en-US" sz="2800"/>
              <a:t>Secondary outco</a:t>
            </a:r>
            <a:r>
              <a:rPr lang="en-GB" sz="2800"/>
              <a:t>mes :- </a:t>
            </a:r>
            <a:r>
              <a:rPr lang="en-US" sz="2800"/>
              <a:t>intraoperative complications, operative time, early postoperative complications, remission of obesityrelated comorbidities, late postoperative complications, nutritional </a:t>
            </a:r>
            <a:r>
              <a:rPr lang="en-GB" sz="2800"/>
              <a:t>st</a:t>
            </a:r>
            <a:r>
              <a:rPr lang="en-US" sz="2800"/>
              <a:t>atus, weight regain, and excessive weight loss, and follow-</a:t>
            </a:r>
            <a:r>
              <a:rPr lang="en-GB" sz="2800"/>
              <a:t>u</a:t>
            </a:r>
            <a:r>
              <a:rPr lang="en-US" sz="2800"/>
              <a:t>p </a:t>
            </a:r>
            <a:r>
              <a:rPr lang="en-GB" sz="2800"/>
              <a:t>duration.</a:t>
            </a:r>
            <a:endParaRPr lang="en-US" sz="2800"/>
          </a:p>
        </p:txBody>
      </p:sp>
    </p:spTree>
    <p:extLst>
      <p:ext uri="{BB962C8B-B14F-4D97-AF65-F5344CB8AC3E}">
        <p14:creationId xmlns:p14="http://schemas.microsoft.com/office/powerpoint/2010/main" val="2236989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1AE34-F068-2B42-B517-88A1411804A4}"/>
              </a:ext>
            </a:extLst>
          </p:cNvPr>
          <p:cNvSpPr>
            <a:spLocks noGrp="1"/>
          </p:cNvSpPr>
          <p:nvPr>
            <p:ph type="title"/>
          </p:nvPr>
        </p:nvSpPr>
        <p:spPr>
          <a:xfrm>
            <a:off x="1030286" y="325351"/>
            <a:ext cx="10131425" cy="1456267"/>
          </a:xfrm>
        </p:spPr>
        <p:txBody>
          <a:bodyPr/>
          <a:lstStyle/>
          <a:p>
            <a:pPr algn="ctr"/>
            <a:r>
              <a:rPr lang="en-GB"/>
              <a:t>Definition of outcomes</a:t>
            </a:r>
            <a:endParaRPr lang="en-US"/>
          </a:p>
        </p:txBody>
      </p:sp>
      <p:sp>
        <p:nvSpPr>
          <p:cNvPr id="3" name="Content Placeholder 2">
            <a:extLst>
              <a:ext uri="{FF2B5EF4-FFF2-40B4-BE49-F238E27FC236}">
                <a16:creationId xmlns:a16="http://schemas.microsoft.com/office/drawing/2014/main" id="{D82AB1EE-1E0A-0244-9C45-C7C50C123A87}"/>
              </a:ext>
            </a:extLst>
          </p:cNvPr>
          <p:cNvSpPr>
            <a:spLocks noGrp="1"/>
          </p:cNvSpPr>
          <p:nvPr>
            <p:ph idx="1"/>
          </p:nvPr>
        </p:nvSpPr>
        <p:spPr>
          <a:xfrm>
            <a:off x="1030287" y="2599267"/>
            <a:ext cx="10131425" cy="3649133"/>
          </a:xfrm>
        </p:spPr>
        <p:txBody>
          <a:bodyPr>
            <a:noAutofit/>
          </a:bodyPr>
          <a:lstStyle/>
          <a:p>
            <a:r>
              <a:rPr lang="en-GB" sz="2800"/>
              <a:t>Weight loss was reported as %EWL as well as total weight loss percentage (%TWL).</a:t>
            </a:r>
          </a:p>
          <a:p>
            <a:r>
              <a:rPr lang="en-GB" sz="2800"/>
              <a:t> The %EWL was calculated as [(preoperative weight – follow-up weight) ∕ preoperative weight −ideal weight] × 100.</a:t>
            </a:r>
          </a:p>
          <a:p>
            <a:r>
              <a:rPr lang="en-GB" sz="2800"/>
              <a:t> The %TWL was calculated as [(preoperative weight – follow up weight) ∕ preoperative weight] × 100 [5]. </a:t>
            </a:r>
          </a:p>
          <a:p>
            <a:r>
              <a:rPr lang="en-GB" sz="2800"/>
              <a:t>Insufficient weight loss was defined as %EWL ≤50%. </a:t>
            </a:r>
          </a:p>
          <a:p>
            <a:r>
              <a:rPr lang="en-GB" sz="2800"/>
              <a:t>WR (weight regain)is defined as Increase in BMI &gt;35 kg/m2 after successful weight loss. </a:t>
            </a:r>
          </a:p>
          <a:p>
            <a:endParaRPr lang="en-US" sz="2800"/>
          </a:p>
        </p:txBody>
      </p:sp>
    </p:spTree>
    <p:extLst>
      <p:ext uri="{BB962C8B-B14F-4D97-AF65-F5344CB8AC3E}">
        <p14:creationId xmlns:p14="http://schemas.microsoft.com/office/powerpoint/2010/main" val="3334143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01BF-4CF9-5F42-B9EB-65DCD593DA1C}"/>
              </a:ext>
            </a:extLst>
          </p:cNvPr>
          <p:cNvSpPr>
            <a:spLocks noGrp="1"/>
          </p:cNvSpPr>
          <p:nvPr>
            <p:ph type="title"/>
          </p:nvPr>
        </p:nvSpPr>
        <p:spPr>
          <a:xfrm>
            <a:off x="685801" y="1"/>
            <a:ext cx="10131425" cy="989610"/>
          </a:xfrm>
        </p:spPr>
        <p:txBody>
          <a:bodyPr/>
          <a:lstStyle/>
          <a:p>
            <a:pPr algn="ctr"/>
            <a:r>
              <a:rPr lang="en-US"/>
              <a:t>Follow-up</a:t>
            </a:r>
          </a:p>
        </p:txBody>
      </p:sp>
      <p:sp>
        <p:nvSpPr>
          <p:cNvPr id="3" name="Content Placeholder 2">
            <a:extLst>
              <a:ext uri="{FF2B5EF4-FFF2-40B4-BE49-F238E27FC236}">
                <a16:creationId xmlns:a16="http://schemas.microsoft.com/office/drawing/2014/main" id="{420E8B72-3067-5F44-8F85-022AE93D2287}"/>
              </a:ext>
            </a:extLst>
          </p:cNvPr>
          <p:cNvSpPr>
            <a:spLocks noGrp="1"/>
          </p:cNvSpPr>
          <p:nvPr>
            <p:ph idx="1"/>
          </p:nvPr>
        </p:nvSpPr>
        <p:spPr>
          <a:xfrm>
            <a:off x="685801" y="989611"/>
            <a:ext cx="10934010" cy="5562353"/>
          </a:xfrm>
        </p:spPr>
        <p:txBody>
          <a:bodyPr anchor="t">
            <a:noAutofit/>
          </a:bodyPr>
          <a:lstStyle/>
          <a:p>
            <a:r>
              <a:rPr lang="en-GB" sz="2400"/>
              <a:t>All patients were allowed early ambulation. Clear fluids were allowed 5 h after surgery. Thromboprophylaxis was administered for 2weeks. Proton pump inhibitors (PPIs) were administered for 3 months Postoperativey.l</a:t>
            </a:r>
          </a:p>
          <a:p>
            <a:r>
              <a:rPr lang="en-GB" sz="2400"/>
              <a:t>Weekly for 1 month,monthly for 1 year. In the second year, follow-up occurred every 3 months. After 2 years, the follow-up occurred every 6 months. </a:t>
            </a:r>
          </a:p>
          <a:p>
            <a:r>
              <a:rPr lang="en-GB" sz="2400"/>
              <a:t>Follow-up investigation every 3 months, which included complete blood count (CBC), liver function tests, serum albumin, hemoglobin A1c (HbA1c), lipid profile, fasting blood sugar, serum iron, and serum vitamin </a:t>
            </a:r>
          </a:p>
          <a:p>
            <a:r>
              <a:rPr lang="en-GB" sz="2400"/>
              <a:t>High-concentration multivitamin supplement was  prescribed for 2years.</a:t>
            </a:r>
          </a:p>
          <a:p>
            <a:r>
              <a:rPr lang="en-GB" sz="2400"/>
              <a:t>Complications also were recorded.</a:t>
            </a:r>
          </a:p>
          <a:p>
            <a:r>
              <a:rPr lang="en-GB" sz="2400"/>
              <a:t>One-year follow-ups were used to assess the effect of SAS-J bypass on Weight loss and comorbidities, and the five-year and later follow-ups  were used to assess long-term results. </a:t>
            </a:r>
            <a:endParaRPr lang="en-US" sz="2400"/>
          </a:p>
        </p:txBody>
      </p:sp>
    </p:spTree>
    <p:extLst>
      <p:ext uri="{BB962C8B-B14F-4D97-AF65-F5344CB8AC3E}">
        <p14:creationId xmlns:p14="http://schemas.microsoft.com/office/powerpoint/2010/main" val="4234855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ADDEDF4-F593-C94E-B381-0F80DC1159F8}"/>
              </a:ext>
            </a:extLst>
          </p:cNvPr>
          <p:cNvPicPr>
            <a:picLocks noGrp="1" noChangeAspect="1"/>
          </p:cNvPicPr>
          <p:nvPr>
            <p:ph idx="1"/>
          </p:nvPr>
        </p:nvPicPr>
        <p:blipFill>
          <a:blip r:embed="rId2"/>
          <a:stretch>
            <a:fillRect/>
          </a:stretch>
        </p:blipFill>
        <p:spPr>
          <a:xfrm>
            <a:off x="2023484" y="252350"/>
            <a:ext cx="5825364" cy="6353299"/>
          </a:xfrm>
        </p:spPr>
      </p:pic>
    </p:spTree>
    <p:extLst>
      <p:ext uri="{BB962C8B-B14F-4D97-AF65-F5344CB8AC3E}">
        <p14:creationId xmlns:p14="http://schemas.microsoft.com/office/powerpoint/2010/main" val="3111126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96516-F357-CE42-AB67-DB0787B27216}"/>
              </a:ext>
            </a:extLst>
          </p:cNvPr>
          <p:cNvSpPr>
            <a:spLocks noGrp="1"/>
          </p:cNvSpPr>
          <p:nvPr>
            <p:ph type="title"/>
          </p:nvPr>
        </p:nvSpPr>
        <p:spPr>
          <a:xfrm>
            <a:off x="685801" y="-107868"/>
            <a:ext cx="10131425" cy="1456267"/>
          </a:xfrm>
        </p:spPr>
        <p:txBody>
          <a:bodyPr/>
          <a:lstStyle/>
          <a:p>
            <a:pPr algn="ctr"/>
            <a:r>
              <a:rPr lang="en-GB"/>
              <a:t>Statistical analysis </a:t>
            </a:r>
            <a:endParaRPr lang="en-US"/>
          </a:p>
        </p:txBody>
      </p:sp>
      <p:sp>
        <p:nvSpPr>
          <p:cNvPr id="3" name="Content Placeholder 2">
            <a:extLst>
              <a:ext uri="{FF2B5EF4-FFF2-40B4-BE49-F238E27FC236}">
                <a16:creationId xmlns:a16="http://schemas.microsoft.com/office/drawing/2014/main" id="{A435DCC5-3616-6346-A313-177CC0ECB1E2}"/>
              </a:ext>
            </a:extLst>
          </p:cNvPr>
          <p:cNvSpPr>
            <a:spLocks noGrp="1"/>
          </p:cNvSpPr>
          <p:nvPr>
            <p:ph idx="1"/>
          </p:nvPr>
        </p:nvSpPr>
        <p:spPr>
          <a:xfrm>
            <a:off x="809503" y="1348399"/>
            <a:ext cx="10131425" cy="4972737"/>
          </a:xfrm>
        </p:spPr>
        <p:txBody>
          <a:bodyPr anchor="t">
            <a:noAutofit/>
          </a:bodyPr>
          <a:lstStyle/>
          <a:p>
            <a:r>
              <a:rPr lang="en-GB" sz="2800"/>
              <a:t>Data were expressed as percentages or as mean ± standard deviation. </a:t>
            </a:r>
          </a:p>
          <a:p>
            <a:r>
              <a:rPr lang="en-GB" sz="2800"/>
              <a:t>The appropriate statistical methods were used for both parametric and non-parametric procedures, with a Student’s t-test used to compare continuous variables, a chi-square test used to compare categorical or ordinal variables, and a Friedman test used to compare multiple related variables.</a:t>
            </a:r>
          </a:p>
          <a:p>
            <a:r>
              <a:rPr lang="en-GB" sz="2800"/>
              <a:t> A p-value of &lt;0.05 was considered statistically significant.</a:t>
            </a:r>
            <a:endParaRPr lang="en-US" sz="2800"/>
          </a:p>
        </p:txBody>
      </p:sp>
    </p:spTree>
    <p:extLst>
      <p:ext uri="{BB962C8B-B14F-4D97-AF65-F5344CB8AC3E}">
        <p14:creationId xmlns:p14="http://schemas.microsoft.com/office/powerpoint/2010/main" val="3170477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B0A2F-EE7A-8548-9DAF-FF0AA02769BC}"/>
              </a:ext>
            </a:extLst>
          </p:cNvPr>
          <p:cNvSpPr>
            <a:spLocks noGrp="1"/>
          </p:cNvSpPr>
          <p:nvPr>
            <p:ph type="title"/>
          </p:nvPr>
        </p:nvSpPr>
        <p:spPr/>
        <p:txBody>
          <a:bodyPr/>
          <a:lstStyle/>
          <a:p>
            <a:r>
              <a:rPr lang="en-GB"/>
              <a:t>Results</a:t>
            </a:r>
            <a:endParaRPr lang="en-US"/>
          </a:p>
        </p:txBody>
      </p:sp>
      <p:sp>
        <p:nvSpPr>
          <p:cNvPr id="3" name="Content Placeholder 2">
            <a:extLst>
              <a:ext uri="{FF2B5EF4-FFF2-40B4-BE49-F238E27FC236}">
                <a16:creationId xmlns:a16="http://schemas.microsoft.com/office/drawing/2014/main" id="{D7F687F3-8B41-0749-9E5F-67C8C20B44BE}"/>
              </a:ext>
            </a:extLst>
          </p:cNvPr>
          <p:cNvSpPr>
            <a:spLocks noGrp="1"/>
          </p:cNvSpPr>
          <p:nvPr>
            <p:ph idx="1"/>
          </p:nvPr>
        </p:nvSpPr>
        <p:spPr>
          <a:xfrm>
            <a:off x="685801" y="1614303"/>
            <a:ext cx="10131425" cy="4176898"/>
          </a:xfrm>
        </p:spPr>
        <p:txBody>
          <a:bodyPr anchor="t"/>
          <a:lstStyle/>
          <a:p>
            <a:pPr marL="0" indent="0">
              <a:buNone/>
            </a:pPr>
            <a:endParaRPr lang="en-US"/>
          </a:p>
        </p:txBody>
      </p:sp>
      <p:pic>
        <p:nvPicPr>
          <p:cNvPr id="4" name="Picture 4">
            <a:extLst>
              <a:ext uri="{FF2B5EF4-FFF2-40B4-BE49-F238E27FC236}">
                <a16:creationId xmlns:a16="http://schemas.microsoft.com/office/drawing/2014/main" id="{E55345B3-2129-8B47-A887-CD38FEE02FB3}"/>
              </a:ext>
            </a:extLst>
          </p:cNvPr>
          <p:cNvPicPr>
            <a:picLocks noChangeAspect="1"/>
          </p:cNvPicPr>
          <p:nvPr/>
        </p:nvPicPr>
        <p:blipFill>
          <a:blip r:embed="rId2"/>
          <a:stretch>
            <a:fillRect/>
          </a:stretch>
        </p:blipFill>
        <p:spPr>
          <a:xfrm>
            <a:off x="685801" y="1687067"/>
            <a:ext cx="9421710" cy="4482935"/>
          </a:xfrm>
          <a:prstGeom prst="rect">
            <a:avLst/>
          </a:prstGeom>
        </p:spPr>
      </p:pic>
    </p:spTree>
    <p:extLst>
      <p:ext uri="{BB962C8B-B14F-4D97-AF65-F5344CB8AC3E}">
        <p14:creationId xmlns:p14="http://schemas.microsoft.com/office/powerpoint/2010/main" val="2261367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3860A-38E0-4245-BAF1-07D6A5CDDF64}"/>
              </a:ext>
            </a:extLst>
          </p:cNvPr>
          <p:cNvSpPr>
            <a:spLocks noGrp="1"/>
          </p:cNvSpPr>
          <p:nvPr>
            <p:ph type="title"/>
          </p:nvPr>
        </p:nvSpPr>
        <p:spPr/>
        <p:txBody>
          <a:bodyPr/>
          <a:lstStyle/>
          <a:p>
            <a:r>
              <a:rPr lang="en-GB"/>
              <a:t>Operative and early postoperative results </a:t>
            </a:r>
            <a:endParaRPr lang="en-US"/>
          </a:p>
        </p:txBody>
      </p:sp>
      <p:pic>
        <p:nvPicPr>
          <p:cNvPr id="6" name="Picture 6">
            <a:extLst>
              <a:ext uri="{FF2B5EF4-FFF2-40B4-BE49-F238E27FC236}">
                <a16:creationId xmlns:a16="http://schemas.microsoft.com/office/drawing/2014/main" id="{448F3D02-FDF9-4E4B-B244-9938C455A039}"/>
              </a:ext>
            </a:extLst>
          </p:cNvPr>
          <p:cNvPicPr>
            <a:picLocks noGrp="1" noChangeAspect="1"/>
          </p:cNvPicPr>
          <p:nvPr>
            <p:ph idx="1"/>
          </p:nvPr>
        </p:nvPicPr>
        <p:blipFill>
          <a:blip r:embed="rId2"/>
          <a:stretch>
            <a:fillRect/>
          </a:stretch>
        </p:blipFill>
        <p:spPr>
          <a:xfrm>
            <a:off x="1335603" y="1911185"/>
            <a:ext cx="8831820" cy="4805796"/>
          </a:xfrm>
        </p:spPr>
      </p:pic>
    </p:spTree>
    <p:extLst>
      <p:ext uri="{BB962C8B-B14F-4D97-AF65-F5344CB8AC3E}">
        <p14:creationId xmlns:p14="http://schemas.microsoft.com/office/powerpoint/2010/main" val="3721807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3CE8D-B95D-1A4B-A130-BB391A31D9AF}"/>
              </a:ext>
            </a:extLst>
          </p:cNvPr>
          <p:cNvSpPr>
            <a:spLocks noGrp="1"/>
          </p:cNvSpPr>
          <p:nvPr>
            <p:ph type="title"/>
          </p:nvPr>
        </p:nvSpPr>
        <p:spPr>
          <a:xfrm>
            <a:off x="1476851" y="0"/>
            <a:ext cx="10131425" cy="1456267"/>
          </a:xfrm>
        </p:spPr>
        <p:txBody>
          <a:bodyPr/>
          <a:lstStyle/>
          <a:p>
            <a:pPr algn="ctr"/>
            <a:r>
              <a:rPr lang="en-GB"/>
              <a:t>ClaviEn</a:t>
            </a:r>
            <a:r>
              <a:rPr lang="en-US"/>
              <a:t>-</a:t>
            </a:r>
            <a:r>
              <a:rPr lang="en-GB"/>
              <a:t>dindo classification</a:t>
            </a:r>
            <a:endParaRPr lang="en-US"/>
          </a:p>
        </p:txBody>
      </p:sp>
      <p:pic>
        <p:nvPicPr>
          <p:cNvPr id="4" name="Picture 4">
            <a:extLst>
              <a:ext uri="{FF2B5EF4-FFF2-40B4-BE49-F238E27FC236}">
                <a16:creationId xmlns:a16="http://schemas.microsoft.com/office/drawing/2014/main" id="{0DFCABC5-1303-C74D-BD7A-46D1A6C4AC3A}"/>
              </a:ext>
            </a:extLst>
          </p:cNvPr>
          <p:cNvPicPr>
            <a:picLocks noGrp="1" noChangeAspect="1"/>
          </p:cNvPicPr>
          <p:nvPr>
            <p:ph idx="1"/>
          </p:nvPr>
        </p:nvPicPr>
        <p:blipFill>
          <a:blip r:embed="rId2"/>
          <a:stretch>
            <a:fillRect/>
          </a:stretch>
        </p:blipFill>
        <p:spPr>
          <a:xfrm>
            <a:off x="185552" y="1651412"/>
            <a:ext cx="11708328" cy="5399562"/>
          </a:xfrm>
        </p:spPr>
      </p:pic>
    </p:spTree>
    <p:extLst>
      <p:ext uri="{BB962C8B-B14F-4D97-AF65-F5344CB8AC3E}">
        <p14:creationId xmlns:p14="http://schemas.microsoft.com/office/powerpoint/2010/main" val="1058894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26889-39DA-F541-A186-F04E4DE2436D}"/>
              </a:ext>
            </a:extLst>
          </p:cNvPr>
          <p:cNvSpPr>
            <a:spLocks noGrp="1"/>
          </p:cNvSpPr>
          <p:nvPr>
            <p:ph type="title"/>
          </p:nvPr>
        </p:nvSpPr>
        <p:spPr>
          <a:xfrm>
            <a:off x="444584" y="9593"/>
            <a:ext cx="10131425" cy="1456267"/>
          </a:xfrm>
        </p:spPr>
        <p:txBody>
          <a:bodyPr/>
          <a:lstStyle/>
          <a:p>
            <a:pPr algn="ctr"/>
            <a:r>
              <a:rPr lang="en-GB"/>
              <a:t>Short term effects</a:t>
            </a:r>
            <a:endParaRPr lang="en-US"/>
          </a:p>
        </p:txBody>
      </p:sp>
      <p:pic>
        <p:nvPicPr>
          <p:cNvPr id="6" name="Picture 6">
            <a:extLst>
              <a:ext uri="{FF2B5EF4-FFF2-40B4-BE49-F238E27FC236}">
                <a16:creationId xmlns:a16="http://schemas.microsoft.com/office/drawing/2014/main" id="{32E99F19-371A-744A-96EA-BE9A213F3241}"/>
              </a:ext>
            </a:extLst>
          </p:cNvPr>
          <p:cNvPicPr>
            <a:picLocks noChangeAspect="1"/>
          </p:cNvPicPr>
          <p:nvPr/>
        </p:nvPicPr>
        <p:blipFill>
          <a:blip r:embed="rId2"/>
          <a:stretch>
            <a:fillRect/>
          </a:stretch>
        </p:blipFill>
        <p:spPr>
          <a:xfrm>
            <a:off x="246846" y="1465860"/>
            <a:ext cx="11698308" cy="5065568"/>
          </a:xfrm>
          <a:prstGeom prst="rect">
            <a:avLst/>
          </a:prstGeom>
        </p:spPr>
      </p:pic>
    </p:spTree>
    <p:extLst>
      <p:ext uri="{BB962C8B-B14F-4D97-AF65-F5344CB8AC3E}">
        <p14:creationId xmlns:p14="http://schemas.microsoft.com/office/powerpoint/2010/main" val="2324316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F307D-1EC2-194A-A6DD-5E2D9DB95A3A}"/>
              </a:ext>
            </a:extLst>
          </p:cNvPr>
          <p:cNvSpPr>
            <a:spLocks noGrp="1"/>
          </p:cNvSpPr>
          <p:nvPr>
            <p:ph type="title"/>
          </p:nvPr>
        </p:nvSpPr>
        <p:spPr>
          <a:xfrm>
            <a:off x="1030287" y="-53591"/>
            <a:ext cx="10131425" cy="1456267"/>
          </a:xfrm>
        </p:spPr>
        <p:txBody>
          <a:bodyPr/>
          <a:lstStyle/>
          <a:p>
            <a:pPr algn="ctr"/>
            <a:r>
              <a:rPr lang="en-GB"/>
              <a:t>Late complications</a:t>
            </a:r>
            <a:endParaRPr lang="en-US"/>
          </a:p>
        </p:txBody>
      </p:sp>
      <p:pic>
        <p:nvPicPr>
          <p:cNvPr id="4" name="Picture 4">
            <a:extLst>
              <a:ext uri="{FF2B5EF4-FFF2-40B4-BE49-F238E27FC236}">
                <a16:creationId xmlns:a16="http://schemas.microsoft.com/office/drawing/2014/main" id="{76419811-FB6D-2B40-AFED-673A8D662F97}"/>
              </a:ext>
            </a:extLst>
          </p:cNvPr>
          <p:cNvPicPr>
            <a:picLocks noGrp="1" noChangeAspect="1"/>
          </p:cNvPicPr>
          <p:nvPr>
            <p:ph idx="1"/>
          </p:nvPr>
        </p:nvPicPr>
        <p:blipFill>
          <a:blip r:embed="rId2"/>
          <a:stretch>
            <a:fillRect/>
          </a:stretch>
        </p:blipFill>
        <p:spPr>
          <a:xfrm>
            <a:off x="1259486" y="1217124"/>
            <a:ext cx="9673026" cy="5251119"/>
          </a:xfrm>
        </p:spPr>
      </p:pic>
    </p:spTree>
    <p:extLst>
      <p:ext uri="{BB962C8B-B14F-4D97-AF65-F5344CB8AC3E}">
        <p14:creationId xmlns:p14="http://schemas.microsoft.com/office/powerpoint/2010/main" val="1119904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40B8B-186E-A049-81A6-957AFBBF6B1D}"/>
              </a:ext>
            </a:extLst>
          </p:cNvPr>
          <p:cNvSpPr>
            <a:spLocks noGrp="1"/>
          </p:cNvSpPr>
          <p:nvPr>
            <p:ph type="title"/>
          </p:nvPr>
        </p:nvSpPr>
        <p:spPr>
          <a:xfrm>
            <a:off x="0" y="217714"/>
            <a:ext cx="11924805" cy="346364"/>
          </a:xfrm>
        </p:spPr>
        <p:txBody>
          <a:bodyPr>
            <a:normAutofit fontScale="90000"/>
          </a:bodyPr>
          <a:lstStyle/>
          <a:p>
            <a:pPr algn="ctr"/>
            <a:r>
              <a:rPr lang="en-GB"/>
              <a:t>Introduction</a:t>
            </a:r>
            <a:endParaRPr lang="en-US"/>
          </a:p>
        </p:txBody>
      </p:sp>
      <p:sp>
        <p:nvSpPr>
          <p:cNvPr id="3" name="Content Placeholder 2">
            <a:extLst>
              <a:ext uri="{FF2B5EF4-FFF2-40B4-BE49-F238E27FC236}">
                <a16:creationId xmlns:a16="http://schemas.microsoft.com/office/drawing/2014/main" id="{D4678685-61E8-4D46-B9A2-33E2C9A92660}"/>
              </a:ext>
            </a:extLst>
          </p:cNvPr>
          <p:cNvSpPr>
            <a:spLocks noGrp="1"/>
          </p:cNvSpPr>
          <p:nvPr>
            <p:ph idx="1"/>
          </p:nvPr>
        </p:nvSpPr>
        <p:spPr>
          <a:xfrm>
            <a:off x="525978" y="791689"/>
            <a:ext cx="11140043" cy="5848597"/>
          </a:xfrm>
        </p:spPr>
        <p:txBody>
          <a:bodyPr anchor="t">
            <a:noAutofit/>
          </a:bodyPr>
          <a:lstStyle/>
          <a:p>
            <a:pPr algn="just"/>
            <a:r>
              <a:rPr lang="en-US" sz="2400"/>
              <a:t>According  to WHO 13% (650 million) of the global population are affected by obesity. </a:t>
            </a:r>
          </a:p>
          <a:p>
            <a:pPr algn="just"/>
            <a:r>
              <a:rPr lang="en-US" sz="2400"/>
              <a:t>Atheist 2.8 million people die from obesity and its comorbidities every year.</a:t>
            </a:r>
          </a:p>
          <a:p>
            <a:pPr algn="just"/>
            <a:r>
              <a:rPr lang="en-GB" sz="2400"/>
              <a:t>In patients with a body mass index (BMI) of ≥40 or ≥ 35 kg/m2</a:t>
            </a:r>
            <a:r>
              <a:rPr lang="en-US" sz="2400"/>
              <a:t> </a:t>
            </a:r>
            <a:r>
              <a:rPr lang="en-GB" sz="2400"/>
              <a:t>combined with comorbidities, surgical intervention is the most effective</a:t>
            </a:r>
            <a:r>
              <a:rPr lang="en-US" sz="2400"/>
              <a:t> </a:t>
            </a:r>
            <a:r>
              <a:rPr lang="en-GB" sz="2400"/>
              <a:t>and lasting treatment.</a:t>
            </a:r>
          </a:p>
          <a:p>
            <a:pPr algn="just"/>
            <a:r>
              <a:rPr lang="en-GB" sz="2400"/>
              <a:t>However, several complications may occur, with nutritional deficiency being one of the most important. As nutritional deficiencies may be life-threatening, they require careful consideration</a:t>
            </a:r>
            <a:r>
              <a:rPr lang="en-US" sz="2400"/>
              <a:t>.</a:t>
            </a:r>
          </a:p>
          <a:p>
            <a:pPr algn="just"/>
            <a:r>
              <a:rPr lang="en-US" sz="2400"/>
              <a:t>The most frequently performed surgery for obesity worldwide is the Laparoscopic Sleeve Gastectomy (LSG), the Roux-en-Y gastric bypass (RYGB), and one anastomosis gastric bypass (OAGB).</a:t>
            </a:r>
          </a:p>
          <a:p>
            <a:pPr algn="just"/>
            <a:r>
              <a:rPr lang="en-US" sz="2400"/>
              <a:t>Single Anastomosis Sleeve Jejunal (SAS-J) Bypass is simpler and safer than most bariatric surgeries, with minimal nutritional deficiencies and other combinations.</a:t>
            </a:r>
          </a:p>
          <a:p>
            <a:pPr algn="just"/>
            <a:r>
              <a:rPr lang="en-US" sz="2400"/>
              <a:t>Single Anastomosis Sleeve Jejunal (SAS-J) Bypass is a modification of Single Anastomosis Sleeve Ileal (SASI) Bypass.</a:t>
            </a:r>
          </a:p>
          <a:p>
            <a:pPr algn="just"/>
            <a:endParaRPr lang="en-US" sz="2400"/>
          </a:p>
          <a:p>
            <a:pPr algn="just"/>
            <a:endParaRPr lang="en-GB" sz="2400"/>
          </a:p>
        </p:txBody>
      </p:sp>
    </p:spTree>
    <p:extLst>
      <p:ext uri="{BB962C8B-B14F-4D97-AF65-F5344CB8AC3E}">
        <p14:creationId xmlns:p14="http://schemas.microsoft.com/office/powerpoint/2010/main" val="3854612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20A00-2F3C-C94A-9A40-0A5E6E795456}"/>
              </a:ext>
            </a:extLst>
          </p:cNvPr>
          <p:cNvSpPr>
            <a:spLocks noGrp="1"/>
          </p:cNvSpPr>
          <p:nvPr>
            <p:ph type="title"/>
          </p:nvPr>
        </p:nvSpPr>
        <p:spPr/>
        <p:txBody>
          <a:bodyPr/>
          <a:lstStyle/>
          <a:p>
            <a:pPr algn="ctr"/>
            <a:r>
              <a:rPr lang="en-GB"/>
              <a:t>Long term effects</a:t>
            </a:r>
            <a:endParaRPr lang="en-US"/>
          </a:p>
        </p:txBody>
      </p:sp>
      <p:pic>
        <p:nvPicPr>
          <p:cNvPr id="4" name="Picture 4">
            <a:extLst>
              <a:ext uri="{FF2B5EF4-FFF2-40B4-BE49-F238E27FC236}">
                <a16:creationId xmlns:a16="http://schemas.microsoft.com/office/drawing/2014/main" id="{A773AB15-D316-8742-BDA1-2DEB1EA6E45D}"/>
              </a:ext>
            </a:extLst>
          </p:cNvPr>
          <p:cNvPicPr>
            <a:picLocks noGrp="1" noChangeAspect="1"/>
          </p:cNvPicPr>
          <p:nvPr>
            <p:ph idx="1"/>
          </p:nvPr>
        </p:nvPicPr>
        <p:blipFill>
          <a:blip r:embed="rId2"/>
          <a:stretch>
            <a:fillRect/>
          </a:stretch>
        </p:blipFill>
        <p:spPr>
          <a:xfrm>
            <a:off x="482063" y="2126728"/>
            <a:ext cx="11226635" cy="3550623"/>
          </a:xfrm>
        </p:spPr>
      </p:pic>
      <p:sp>
        <p:nvSpPr>
          <p:cNvPr id="3" name="TextBox 2">
            <a:extLst>
              <a:ext uri="{FF2B5EF4-FFF2-40B4-BE49-F238E27FC236}">
                <a16:creationId xmlns:a16="http://schemas.microsoft.com/office/drawing/2014/main" id="{2498F282-9ECB-9F4D-A902-9C1067C3E11F}"/>
              </a:ext>
            </a:extLst>
          </p:cNvPr>
          <p:cNvSpPr txBox="1"/>
          <p:nvPr/>
        </p:nvSpPr>
        <p:spPr>
          <a:xfrm>
            <a:off x="5180981" y="2518311"/>
            <a:ext cx="1828800" cy="1828800"/>
          </a:xfrm>
          <a:prstGeom prst="rect">
            <a:avLst/>
          </a:prstGeom>
          <a:noFill/>
        </p:spPr>
        <p:txBody>
          <a:bodyPr wrap="square" rtlCol="0">
            <a:spAutoFit/>
          </a:bodyPr>
          <a:lstStyle/>
          <a:p>
            <a:pPr algn="l"/>
            <a:endParaRPr lang="en-US"/>
          </a:p>
        </p:txBody>
      </p:sp>
    </p:spTree>
    <p:extLst>
      <p:ext uri="{BB962C8B-B14F-4D97-AF65-F5344CB8AC3E}">
        <p14:creationId xmlns:p14="http://schemas.microsoft.com/office/powerpoint/2010/main" val="4086765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503A1-478D-3643-BF0B-D4C3B1C441D2}"/>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57F95A9A-5DEE-B54A-8DEA-C20A3223914F}"/>
              </a:ext>
            </a:extLst>
          </p:cNvPr>
          <p:cNvPicPr>
            <a:picLocks noGrp="1" noChangeAspect="1"/>
          </p:cNvPicPr>
          <p:nvPr>
            <p:ph idx="1"/>
          </p:nvPr>
        </p:nvPicPr>
        <p:blipFill>
          <a:blip r:embed="rId2"/>
          <a:stretch>
            <a:fillRect/>
          </a:stretch>
        </p:blipFill>
        <p:spPr>
          <a:xfrm>
            <a:off x="2430731" y="2141537"/>
            <a:ext cx="6883978" cy="4482667"/>
          </a:xfrm>
        </p:spPr>
      </p:pic>
    </p:spTree>
    <p:extLst>
      <p:ext uri="{BB962C8B-B14F-4D97-AF65-F5344CB8AC3E}">
        <p14:creationId xmlns:p14="http://schemas.microsoft.com/office/powerpoint/2010/main" val="3075233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030F3-86E0-7A42-AD8C-FF490DE1D84A}"/>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3E0A9060-BAA0-FD46-A229-073143733529}"/>
              </a:ext>
            </a:extLst>
          </p:cNvPr>
          <p:cNvPicPr>
            <a:picLocks noGrp="1" noChangeAspect="1"/>
          </p:cNvPicPr>
          <p:nvPr>
            <p:ph idx="1"/>
          </p:nvPr>
        </p:nvPicPr>
        <p:blipFill>
          <a:blip r:embed="rId2"/>
          <a:stretch>
            <a:fillRect/>
          </a:stretch>
        </p:blipFill>
        <p:spPr>
          <a:xfrm>
            <a:off x="380383" y="895228"/>
            <a:ext cx="4555300" cy="2533772"/>
          </a:xfrm>
        </p:spPr>
      </p:pic>
      <p:pic>
        <p:nvPicPr>
          <p:cNvPr id="3" name="Picture 4">
            <a:extLst>
              <a:ext uri="{FF2B5EF4-FFF2-40B4-BE49-F238E27FC236}">
                <a16:creationId xmlns:a16="http://schemas.microsoft.com/office/drawing/2014/main" id="{3D06A5C1-76E9-4948-A241-ACED6D11AE42}"/>
              </a:ext>
            </a:extLst>
          </p:cNvPr>
          <p:cNvPicPr>
            <a:picLocks noChangeAspect="1"/>
          </p:cNvPicPr>
          <p:nvPr/>
        </p:nvPicPr>
        <p:blipFill>
          <a:blip r:embed="rId3"/>
          <a:stretch>
            <a:fillRect/>
          </a:stretch>
        </p:blipFill>
        <p:spPr>
          <a:xfrm>
            <a:off x="5598804" y="874012"/>
            <a:ext cx="4555300" cy="2707142"/>
          </a:xfrm>
          <a:prstGeom prst="rect">
            <a:avLst/>
          </a:prstGeom>
        </p:spPr>
      </p:pic>
      <p:pic>
        <p:nvPicPr>
          <p:cNvPr id="7" name="Picture 4">
            <a:extLst>
              <a:ext uri="{FF2B5EF4-FFF2-40B4-BE49-F238E27FC236}">
                <a16:creationId xmlns:a16="http://schemas.microsoft.com/office/drawing/2014/main" id="{866F7987-C4AC-524F-BFF5-750065D59C61}"/>
              </a:ext>
            </a:extLst>
          </p:cNvPr>
          <p:cNvPicPr>
            <a:picLocks noChangeAspect="1"/>
          </p:cNvPicPr>
          <p:nvPr/>
        </p:nvPicPr>
        <p:blipFill>
          <a:blip r:embed="rId4"/>
          <a:stretch>
            <a:fillRect/>
          </a:stretch>
        </p:blipFill>
        <p:spPr>
          <a:xfrm>
            <a:off x="380384" y="3581154"/>
            <a:ext cx="3386322" cy="2916877"/>
          </a:xfrm>
          <a:prstGeom prst="rect">
            <a:avLst/>
          </a:prstGeom>
        </p:spPr>
      </p:pic>
      <p:pic>
        <p:nvPicPr>
          <p:cNvPr id="8" name="Picture 8">
            <a:extLst>
              <a:ext uri="{FF2B5EF4-FFF2-40B4-BE49-F238E27FC236}">
                <a16:creationId xmlns:a16="http://schemas.microsoft.com/office/drawing/2014/main" id="{11A365AF-939A-894C-9225-BDA6C2A2F4EE}"/>
              </a:ext>
            </a:extLst>
          </p:cNvPr>
          <p:cNvPicPr>
            <a:picLocks noChangeAspect="1"/>
          </p:cNvPicPr>
          <p:nvPr/>
        </p:nvPicPr>
        <p:blipFill>
          <a:blip r:embed="rId5"/>
          <a:stretch>
            <a:fillRect/>
          </a:stretch>
        </p:blipFill>
        <p:spPr>
          <a:xfrm>
            <a:off x="4188402" y="3717851"/>
            <a:ext cx="2769796" cy="2707142"/>
          </a:xfrm>
          <a:prstGeom prst="rect">
            <a:avLst/>
          </a:prstGeom>
        </p:spPr>
      </p:pic>
      <p:pic>
        <p:nvPicPr>
          <p:cNvPr id="9" name="Picture 9">
            <a:extLst>
              <a:ext uri="{FF2B5EF4-FFF2-40B4-BE49-F238E27FC236}">
                <a16:creationId xmlns:a16="http://schemas.microsoft.com/office/drawing/2014/main" id="{77945E69-171E-5842-8287-38617C1356EE}"/>
              </a:ext>
            </a:extLst>
          </p:cNvPr>
          <p:cNvPicPr>
            <a:picLocks noChangeAspect="1"/>
          </p:cNvPicPr>
          <p:nvPr/>
        </p:nvPicPr>
        <p:blipFill>
          <a:blip r:embed="rId6"/>
          <a:stretch>
            <a:fillRect/>
          </a:stretch>
        </p:blipFill>
        <p:spPr>
          <a:xfrm>
            <a:off x="7097899" y="3685634"/>
            <a:ext cx="3181969" cy="2916877"/>
          </a:xfrm>
          <a:prstGeom prst="rect">
            <a:avLst/>
          </a:prstGeom>
        </p:spPr>
      </p:pic>
    </p:spTree>
    <p:extLst>
      <p:ext uri="{BB962C8B-B14F-4D97-AF65-F5344CB8AC3E}">
        <p14:creationId xmlns:p14="http://schemas.microsoft.com/office/powerpoint/2010/main" val="3491098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F155A-E899-9348-B0E5-28813FCAF382}"/>
              </a:ext>
            </a:extLst>
          </p:cNvPr>
          <p:cNvSpPr>
            <a:spLocks noGrp="1"/>
          </p:cNvSpPr>
          <p:nvPr>
            <p:ph type="title"/>
          </p:nvPr>
        </p:nvSpPr>
        <p:spPr/>
        <p:txBody>
          <a:bodyPr/>
          <a:lstStyle/>
          <a:p>
            <a:r>
              <a:rPr lang="en-GB"/>
              <a:t>Bariatric surgery</a:t>
            </a:r>
            <a:endParaRPr lang="en-US"/>
          </a:p>
        </p:txBody>
      </p:sp>
      <p:sp>
        <p:nvSpPr>
          <p:cNvPr id="5" name="Content Placeholder 4">
            <a:extLst>
              <a:ext uri="{FF2B5EF4-FFF2-40B4-BE49-F238E27FC236}">
                <a16:creationId xmlns:a16="http://schemas.microsoft.com/office/drawing/2014/main" id="{CEE1AB70-E94C-7E4D-9A07-4E2E005EF6AA}"/>
              </a:ext>
            </a:extLst>
          </p:cNvPr>
          <p:cNvSpPr>
            <a:spLocks noGrp="1"/>
          </p:cNvSpPr>
          <p:nvPr>
            <p:ph idx="1"/>
          </p:nvPr>
        </p:nvSpPr>
        <p:spPr>
          <a:xfrm>
            <a:off x="408214" y="2179177"/>
            <a:ext cx="10334791" cy="3582211"/>
          </a:xfrm>
        </p:spPr>
        <p:txBody>
          <a:bodyPr anchor="t">
            <a:normAutofit/>
          </a:bodyPr>
          <a:lstStyle/>
          <a:p>
            <a:r>
              <a:rPr lang="en-GB" b="1">
                <a:solidFill>
                  <a:schemeClr val="accent6"/>
                </a:solidFill>
              </a:rPr>
              <a:t>AHA–ACC–TOS Guideline for the Management of Overweight and Obesity in Adults (2013) </a:t>
            </a:r>
          </a:p>
          <a:p>
            <a:r>
              <a:rPr lang="en-GB"/>
              <a:t>This guideline advises that bariatric surgery could be an appropriate option to improve health in adults with a BMI &gt;40kg/m2 (or BMI ≥35kg/m2 with obesity-related comorbid conditions), who are motivated to lose weight but have not responded to behavioural treatment (with or without pharmacotherapy) with sufficient weight loss to achieve targeted health outcome goals. </a:t>
            </a:r>
          </a:p>
          <a:p>
            <a:r>
              <a:rPr lang="en-US" b="1">
                <a:solidFill>
                  <a:schemeClr val="accent6"/>
                </a:solidFill>
              </a:rPr>
              <a:t>American Diabetes Association (2015)</a:t>
            </a:r>
            <a:endParaRPr lang="en-GB" b="1">
              <a:solidFill>
                <a:schemeClr val="accent6"/>
              </a:solidFill>
            </a:endParaRPr>
          </a:p>
          <a:p>
            <a:r>
              <a:rPr lang="en-US"/>
              <a:t>bariatric surgery could be considered for adults with BMI of ≥35kg/m2 and T2DM, especially if T2DM or associated comorbidities are difficult to control with lifestyle and pharmacological therapy</a:t>
            </a:r>
          </a:p>
        </p:txBody>
      </p:sp>
    </p:spTree>
    <p:extLst>
      <p:ext uri="{BB962C8B-B14F-4D97-AF65-F5344CB8AC3E}">
        <p14:creationId xmlns:p14="http://schemas.microsoft.com/office/powerpoint/2010/main" val="2346129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47A01-4128-204F-9859-924B49573332}"/>
              </a:ext>
            </a:extLst>
          </p:cNvPr>
          <p:cNvSpPr>
            <a:spLocks noGrp="1"/>
          </p:cNvSpPr>
          <p:nvPr>
            <p:ph type="title"/>
          </p:nvPr>
        </p:nvSpPr>
        <p:spPr/>
        <p:txBody>
          <a:bodyPr/>
          <a:lstStyle/>
          <a:p>
            <a:r>
              <a:rPr lang="en-GB"/>
              <a:t>Specific Bariatric Surgical Procedures</a:t>
            </a:r>
            <a:endParaRPr lang="en-US"/>
          </a:p>
        </p:txBody>
      </p:sp>
      <p:sp>
        <p:nvSpPr>
          <p:cNvPr id="3" name="Content Placeholder 2">
            <a:extLst>
              <a:ext uri="{FF2B5EF4-FFF2-40B4-BE49-F238E27FC236}">
                <a16:creationId xmlns:a16="http://schemas.microsoft.com/office/drawing/2014/main" id="{125F4542-37C8-754B-95E2-A4AC39E736A9}"/>
              </a:ext>
            </a:extLst>
          </p:cNvPr>
          <p:cNvSpPr>
            <a:spLocks noGrp="1"/>
          </p:cNvSpPr>
          <p:nvPr>
            <p:ph idx="1"/>
          </p:nvPr>
        </p:nvSpPr>
        <p:spPr>
          <a:xfrm>
            <a:off x="806410" y="2216288"/>
            <a:ext cx="10131425" cy="3649133"/>
          </a:xfrm>
        </p:spPr>
        <p:txBody>
          <a:bodyPr/>
          <a:lstStyle/>
          <a:p>
            <a:r>
              <a:rPr lang="en-GB"/>
              <a:t>Restrictive in which the size of the gastric pouch is greatly reduced, </a:t>
            </a:r>
          </a:p>
          <a:p>
            <a:r>
              <a:rPr lang="en-GB"/>
              <a:t>Malabsorptive in which malabsorption of nutrients contributes to weight loss, and</a:t>
            </a:r>
          </a:p>
          <a:p>
            <a:r>
              <a:rPr lang="en-GB"/>
              <a:t>Combination of restrictive and malabsorptive component</a:t>
            </a:r>
            <a:endParaRPr lang="en-US"/>
          </a:p>
        </p:txBody>
      </p:sp>
    </p:spTree>
    <p:extLst>
      <p:ext uri="{BB962C8B-B14F-4D97-AF65-F5344CB8AC3E}">
        <p14:creationId xmlns:p14="http://schemas.microsoft.com/office/powerpoint/2010/main" val="154122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41A38-9DA3-FE46-9085-6DAF0358D0D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872B652-14AC-E04E-82EF-E2EEAE14510A}"/>
              </a:ext>
            </a:extLst>
          </p:cNvPr>
          <p:cNvSpPr>
            <a:spLocks noGrp="1"/>
          </p:cNvSpPr>
          <p:nvPr>
            <p:ph idx="1"/>
          </p:nvPr>
        </p:nvSpPr>
        <p:spPr/>
        <p:txBody>
          <a:bodyPr/>
          <a:lstStyle/>
          <a:p>
            <a:pPr marL="0" indent="0">
              <a:buNone/>
            </a:pPr>
            <a:r>
              <a:rPr lang="en-GB"/>
              <a:t>The four most common bariatric operations performed worldwide are </a:t>
            </a:r>
          </a:p>
          <a:p>
            <a:r>
              <a:rPr lang="en-GB"/>
              <a:t>Laparoscopic sleeve gastrectomy  </a:t>
            </a:r>
          </a:p>
          <a:p>
            <a:r>
              <a:rPr lang="en-GB"/>
              <a:t> Laparoscopic Roux-en-Y gastric bypass,</a:t>
            </a:r>
          </a:p>
          <a:p>
            <a:r>
              <a:rPr lang="en-GB"/>
              <a:t>Laparoscopic adjustable gastric banding</a:t>
            </a:r>
          </a:p>
          <a:p>
            <a:r>
              <a:rPr lang="en-GB"/>
              <a:t>Biliopancreatic duodenal switch </a:t>
            </a:r>
          </a:p>
          <a:p>
            <a:pPr marL="0" indent="0">
              <a:buNone/>
            </a:pPr>
            <a:endParaRPr lang="en-GB"/>
          </a:p>
          <a:p>
            <a:endParaRPr lang="en-US"/>
          </a:p>
        </p:txBody>
      </p:sp>
    </p:spTree>
    <p:extLst>
      <p:ext uri="{BB962C8B-B14F-4D97-AF65-F5344CB8AC3E}">
        <p14:creationId xmlns:p14="http://schemas.microsoft.com/office/powerpoint/2010/main" val="2187554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5870E492-AC80-BB4C-82DB-E1747180C952}"/>
              </a:ext>
            </a:extLst>
          </p:cNvPr>
          <p:cNvPicPr>
            <a:picLocks noChangeAspect="1"/>
          </p:cNvPicPr>
          <p:nvPr/>
        </p:nvPicPr>
        <p:blipFill>
          <a:blip r:embed="rId2"/>
          <a:stretch>
            <a:fillRect/>
          </a:stretch>
        </p:blipFill>
        <p:spPr>
          <a:xfrm>
            <a:off x="2726873" y="2207506"/>
            <a:ext cx="5585854" cy="4627295"/>
          </a:xfrm>
          <a:prstGeom prst="rect">
            <a:avLst/>
          </a:prstGeom>
        </p:spPr>
      </p:pic>
      <p:sp>
        <p:nvSpPr>
          <p:cNvPr id="16" name="Title 15">
            <a:extLst>
              <a:ext uri="{FF2B5EF4-FFF2-40B4-BE49-F238E27FC236}">
                <a16:creationId xmlns:a16="http://schemas.microsoft.com/office/drawing/2014/main" id="{733C4CD4-9DA3-BF43-A172-7E659A248C0D}"/>
              </a:ext>
            </a:extLst>
          </p:cNvPr>
          <p:cNvSpPr txBox="1">
            <a:spLocks noGrp="1"/>
          </p:cNvSpPr>
          <p:nvPr>
            <p:ph type="title"/>
          </p:nvPr>
        </p:nvSpPr>
        <p:spPr>
          <a:xfrm>
            <a:off x="666750" y="609600"/>
            <a:ext cx="10131425" cy="1455738"/>
          </a:xfrm>
          <a:prstGeom prst="rect">
            <a:avLst/>
          </a:prstGeom>
          <a:noFill/>
        </p:spPr>
        <p:txBody>
          <a:bodyPr wrap="square" rtlCol="0">
            <a:spAutoFit/>
          </a:bodyPr>
          <a:lstStyle/>
          <a:p>
            <a:pPr algn="l"/>
            <a:r>
              <a:rPr lang="en-GB">
                <a:solidFill>
                  <a:schemeClr val="accent6"/>
                </a:solidFill>
              </a:rPr>
              <a:t>Sleeve gastrectomy</a:t>
            </a:r>
            <a:endParaRPr lang="en-US">
              <a:solidFill>
                <a:schemeClr val="accent6"/>
              </a:solidFill>
            </a:endParaRPr>
          </a:p>
        </p:txBody>
      </p:sp>
    </p:spTree>
    <p:extLst>
      <p:ext uri="{BB962C8B-B14F-4D97-AF65-F5344CB8AC3E}">
        <p14:creationId xmlns:p14="http://schemas.microsoft.com/office/powerpoint/2010/main" val="141991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3064A-BF50-A741-83D7-116C6D3CDDA9}"/>
              </a:ext>
            </a:extLst>
          </p:cNvPr>
          <p:cNvSpPr>
            <a:spLocks noGrp="1"/>
          </p:cNvSpPr>
          <p:nvPr>
            <p:ph type="title"/>
          </p:nvPr>
        </p:nvSpPr>
        <p:spPr/>
        <p:txBody>
          <a:bodyPr/>
          <a:lstStyle/>
          <a:p>
            <a:r>
              <a:rPr lang="en-US" dirty="0"/>
              <a:t>Roux-</a:t>
            </a:r>
            <a:r>
              <a:rPr lang="en-US" dirty="0" err="1"/>
              <a:t>en</a:t>
            </a:r>
            <a:r>
              <a:rPr lang="en-US" dirty="0"/>
              <a:t>-y gastric bypass</a:t>
            </a:r>
          </a:p>
        </p:txBody>
      </p:sp>
      <p:pic>
        <p:nvPicPr>
          <p:cNvPr id="5" name="Content Placeholder 4">
            <a:extLst>
              <a:ext uri="{FF2B5EF4-FFF2-40B4-BE49-F238E27FC236}">
                <a16:creationId xmlns:a16="http://schemas.microsoft.com/office/drawing/2014/main" id="{EE41452D-A2F1-1F40-B520-D84B6FCE1C52}"/>
              </a:ext>
            </a:extLst>
          </p:cNvPr>
          <p:cNvPicPr>
            <a:picLocks noGrp="1" noChangeAspect="1"/>
          </p:cNvPicPr>
          <p:nvPr>
            <p:ph idx="1"/>
          </p:nvPr>
        </p:nvPicPr>
        <p:blipFill>
          <a:blip r:embed="rId2"/>
          <a:stretch>
            <a:fillRect/>
          </a:stretch>
        </p:blipFill>
        <p:spPr>
          <a:xfrm>
            <a:off x="3803650" y="2241716"/>
            <a:ext cx="4546188" cy="4341915"/>
          </a:xfrm>
          <a:prstGeom prst="rect">
            <a:avLst/>
          </a:prstGeom>
        </p:spPr>
      </p:pic>
    </p:spTree>
    <p:extLst>
      <p:ext uri="{BB962C8B-B14F-4D97-AF65-F5344CB8AC3E}">
        <p14:creationId xmlns:p14="http://schemas.microsoft.com/office/powerpoint/2010/main" val="2862170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a:extLst>
              <a:ext uri="{FF2B5EF4-FFF2-40B4-BE49-F238E27FC236}">
                <a16:creationId xmlns:a16="http://schemas.microsoft.com/office/drawing/2014/main" id="{9F0ACFF2-C868-FE4B-B64E-594F3157B91C}"/>
              </a:ext>
            </a:extLst>
          </p:cNvPr>
          <p:cNvPicPr>
            <a:picLocks noGrp="1" noChangeAspect="1"/>
          </p:cNvPicPr>
          <p:nvPr>
            <p:ph idx="1"/>
          </p:nvPr>
        </p:nvPicPr>
        <p:blipFill>
          <a:blip r:embed="rId2"/>
          <a:stretch>
            <a:fillRect/>
          </a:stretch>
        </p:blipFill>
        <p:spPr>
          <a:xfrm>
            <a:off x="3980057" y="1781298"/>
            <a:ext cx="4231885" cy="4696444"/>
          </a:xfrm>
          <a:prstGeom prst="rect">
            <a:avLst/>
          </a:prstGeom>
        </p:spPr>
      </p:pic>
      <p:sp>
        <p:nvSpPr>
          <p:cNvPr id="7" name="Title 6">
            <a:extLst>
              <a:ext uri="{FF2B5EF4-FFF2-40B4-BE49-F238E27FC236}">
                <a16:creationId xmlns:a16="http://schemas.microsoft.com/office/drawing/2014/main" id="{63D4E397-E31A-3345-8948-FA2D96A7A680}"/>
              </a:ext>
            </a:extLst>
          </p:cNvPr>
          <p:cNvSpPr txBox="1">
            <a:spLocks noGrp="1"/>
          </p:cNvSpPr>
          <p:nvPr>
            <p:ph type="title"/>
          </p:nvPr>
        </p:nvSpPr>
        <p:spPr>
          <a:prstGeom prst="rect">
            <a:avLst/>
          </a:prstGeom>
          <a:noFill/>
        </p:spPr>
        <p:txBody>
          <a:bodyPr wrap="square" rtlCol="0">
            <a:spAutoFit/>
          </a:bodyPr>
          <a:lstStyle/>
          <a:p>
            <a:pPr algn="l"/>
            <a:r>
              <a:rPr lang="en-GB" dirty="0">
                <a:solidFill>
                  <a:schemeClr val="accent6"/>
                </a:solidFill>
              </a:rPr>
              <a:t>Adjustable</a:t>
            </a:r>
            <a:r>
              <a:rPr lang="en-GB" dirty="0"/>
              <a:t> </a:t>
            </a:r>
            <a:r>
              <a:rPr lang="en-GB" dirty="0">
                <a:solidFill>
                  <a:schemeClr val="accent6"/>
                </a:solidFill>
              </a:rPr>
              <a:t>gastric</a:t>
            </a:r>
            <a:r>
              <a:rPr lang="en-GB" dirty="0"/>
              <a:t> </a:t>
            </a:r>
            <a:r>
              <a:rPr lang="en-GB" dirty="0">
                <a:solidFill>
                  <a:schemeClr val="accent6"/>
                </a:solidFill>
              </a:rPr>
              <a:t>banding</a:t>
            </a:r>
            <a:endParaRPr lang="en-US" dirty="0">
              <a:solidFill>
                <a:schemeClr val="accent6"/>
              </a:solidFill>
            </a:endParaRPr>
          </a:p>
        </p:txBody>
      </p:sp>
    </p:spTree>
    <p:extLst>
      <p:ext uri="{BB962C8B-B14F-4D97-AF65-F5344CB8AC3E}">
        <p14:creationId xmlns:p14="http://schemas.microsoft.com/office/powerpoint/2010/main" val="1396774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3B467D78-8EC8-5340-9B97-6F3D0A18AEC7}"/>
              </a:ext>
            </a:extLst>
          </p:cNvPr>
          <p:cNvPicPr>
            <a:picLocks noGrp="1" noChangeAspect="1"/>
          </p:cNvPicPr>
          <p:nvPr>
            <p:ph idx="1"/>
          </p:nvPr>
        </p:nvPicPr>
        <p:blipFill>
          <a:blip r:embed="rId2"/>
          <a:stretch>
            <a:fillRect/>
          </a:stretch>
        </p:blipFill>
        <p:spPr>
          <a:xfrm>
            <a:off x="3389312" y="2351881"/>
            <a:ext cx="4762500" cy="3267075"/>
          </a:xfrm>
          <a:prstGeom prst="rect">
            <a:avLst/>
          </a:prstGeom>
        </p:spPr>
      </p:pic>
      <p:sp>
        <p:nvSpPr>
          <p:cNvPr id="9" name="Title 8">
            <a:extLst>
              <a:ext uri="{FF2B5EF4-FFF2-40B4-BE49-F238E27FC236}">
                <a16:creationId xmlns:a16="http://schemas.microsoft.com/office/drawing/2014/main" id="{9ADF36FB-D5EB-4048-8A79-A4EE13965A33}"/>
              </a:ext>
            </a:extLst>
          </p:cNvPr>
          <p:cNvSpPr txBox="1">
            <a:spLocks noGrp="1"/>
          </p:cNvSpPr>
          <p:nvPr>
            <p:ph type="title"/>
          </p:nvPr>
        </p:nvSpPr>
        <p:spPr>
          <a:prstGeom prst="rect">
            <a:avLst/>
          </a:prstGeom>
          <a:noFill/>
        </p:spPr>
        <p:txBody>
          <a:bodyPr wrap="square" rtlCol="0">
            <a:spAutoFit/>
          </a:bodyPr>
          <a:lstStyle/>
          <a:p>
            <a:pPr algn="l"/>
            <a:r>
              <a:rPr lang="en-GB">
                <a:solidFill>
                  <a:schemeClr val="accent6"/>
                </a:solidFill>
              </a:rPr>
              <a:t>Duodenal switch</a:t>
            </a:r>
            <a:endParaRPr lang="en-US">
              <a:solidFill>
                <a:schemeClr val="accent6"/>
              </a:solidFill>
            </a:endParaRPr>
          </a:p>
        </p:txBody>
      </p:sp>
    </p:spTree>
    <p:extLst>
      <p:ext uri="{BB962C8B-B14F-4D97-AF65-F5344CB8AC3E}">
        <p14:creationId xmlns:p14="http://schemas.microsoft.com/office/powerpoint/2010/main" val="2769288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EED98-9370-EC42-878B-866B1D637797}"/>
              </a:ext>
            </a:extLst>
          </p:cNvPr>
          <p:cNvSpPr>
            <a:spLocks noGrp="1"/>
          </p:cNvSpPr>
          <p:nvPr>
            <p:ph type="title"/>
          </p:nvPr>
        </p:nvSpPr>
        <p:spPr>
          <a:xfrm>
            <a:off x="933204" y="197922"/>
            <a:ext cx="10131425" cy="1013361"/>
          </a:xfrm>
        </p:spPr>
        <p:txBody>
          <a:bodyPr/>
          <a:lstStyle/>
          <a:p>
            <a:pPr algn="ctr"/>
            <a:r>
              <a:rPr lang="en-US"/>
              <a:t>Material and methods</a:t>
            </a:r>
          </a:p>
        </p:txBody>
      </p:sp>
      <p:sp>
        <p:nvSpPr>
          <p:cNvPr id="3" name="Content Placeholder 2">
            <a:extLst>
              <a:ext uri="{FF2B5EF4-FFF2-40B4-BE49-F238E27FC236}">
                <a16:creationId xmlns:a16="http://schemas.microsoft.com/office/drawing/2014/main" id="{92310379-9639-3745-8152-D8060295EF73}"/>
              </a:ext>
            </a:extLst>
          </p:cNvPr>
          <p:cNvSpPr>
            <a:spLocks noGrp="1"/>
          </p:cNvSpPr>
          <p:nvPr>
            <p:ph idx="1"/>
          </p:nvPr>
        </p:nvSpPr>
        <p:spPr>
          <a:xfrm>
            <a:off x="745178" y="1145254"/>
            <a:ext cx="10131425" cy="4567492"/>
          </a:xfrm>
        </p:spPr>
        <p:txBody>
          <a:bodyPr anchor="t">
            <a:normAutofit/>
          </a:bodyPr>
          <a:lstStyle/>
          <a:p>
            <a:r>
              <a:rPr lang="en-GB" sz="2400"/>
              <a:t>Retrospective review and analysis of prospectively collected data for patients who underwent SAS-J bypass between April 2016 and February 2021, which included 1986 patients.</a:t>
            </a:r>
          </a:p>
          <a:p>
            <a:r>
              <a:rPr lang="en-GB" sz="2400"/>
              <a:t>All patients were given General Anaesthesia and placed in French position with a steep reverse-Trendelenburg position. </a:t>
            </a:r>
          </a:p>
          <a:p>
            <a:r>
              <a:rPr lang="en-GB" sz="2400"/>
              <a:t>All patients were operated by the same surgeon</a:t>
            </a:r>
          </a:p>
          <a:p>
            <a:r>
              <a:rPr lang="en-GB" sz="2400"/>
              <a:t>Study received on 25 February 2022; </a:t>
            </a:r>
          </a:p>
          <a:p>
            <a:r>
              <a:rPr lang="en-GB" sz="2400"/>
              <a:t>Accepted 1 May 2022</a:t>
            </a:r>
            <a:endParaRPr lang="en-US" sz="2400"/>
          </a:p>
          <a:p>
            <a:r>
              <a:rPr lang="en-GB" sz="2400"/>
              <a:t>E</a:t>
            </a:r>
            <a:r>
              <a:rPr lang="en-US" sz="2400"/>
              <a:t>thical Approval obtained from the </a:t>
            </a:r>
            <a:r>
              <a:rPr lang="en-GB" sz="2400"/>
              <a:t>Department of </a:t>
            </a:r>
            <a:r>
              <a:rPr lang="en-US" sz="2400"/>
              <a:t>S</a:t>
            </a:r>
            <a:r>
              <a:rPr lang="en-GB" sz="2400"/>
              <a:t>urgery, Minia University, Ethical committee.</a:t>
            </a:r>
          </a:p>
        </p:txBody>
      </p:sp>
      <p:sp>
        <p:nvSpPr>
          <p:cNvPr id="5" name="Content Placeholder 2">
            <a:extLst>
              <a:ext uri="{FF2B5EF4-FFF2-40B4-BE49-F238E27FC236}">
                <a16:creationId xmlns:a16="http://schemas.microsoft.com/office/drawing/2014/main" id="{41B35868-727F-664E-9F1D-1AFDC666588C}"/>
              </a:ext>
            </a:extLst>
          </p:cNvPr>
          <p:cNvSpPr txBox="1">
            <a:spLocks/>
          </p:cNvSpPr>
          <p:nvPr/>
        </p:nvSpPr>
        <p:spPr>
          <a:xfrm>
            <a:off x="1358736" y="6979173"/>
            <a:ext cx="10475911" cy="3649133"/>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endParaRPr lang="en-US"/>
          </a:p>
        </p:txBody>
      </p:sp>
    </p:spTree>
    <p:extLst>
      <p:ext uri="{BB962C8B-B14F-4D97-AF65-F5344CB8AC3E}">
        <p14:creationId xmlns:p14="http://schemas.microsoft.com/office/powerpoint/2010/main" val="2869639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AF420-9419-304F-9CEA-404522835F0B}"/>
              </a:ext>
            </a:extLst>
          </p:cNvPr>
          <p:cNvSpPr>
            <a:spLocks noGrp="1"/>
          </p:cNvSpPr>
          <p:nvPr>
            <p:ph type="title"/>
          </p:nvPr>
        </p:nvSpPr>
        <p:spPr/>
        <p:txBody>
          <a:bodyPr/>
          <a:lstStyle/>
          <a:p>
            <a:r>
              <a:rPr lang="en-GB"/>
              <a:t>Newer procedures</a:t>
            </a:r>
            <a:endParaRPr lang="en-US"/>
          </a:p>
        </p:txBody>
      </p:sp>
      <p:sp>
        <p:nvSpPr>
          <p:cNvPr id="3" name="Content Placeholder 2">
            <a:extLst>
              <a:ext uri="{FF2B5EF4-FFF2-40B4-BE49-F238E27FC236}">
                <a16:creationId xmlns:a16="http://schemas.microsoft.com/office/drawing/2014/main" id="{EE9911CE-4582-C345-A0BE-1E64F71878AE}"/>
              </a:ext>
            </a:extLst>
          </p:cNvPr>
          <p:cNvSpPr>
            <a:spLocks noGrp="1"/>
          </p:cNvSpPr>
          <p:nvPr>
            <p:ph idx="1"/>
          </p:nvPr>
        </p:nvSpPr>
        <p:spPr/>
        <p:txBody>
          <a:bodyPr anchor="t"/>
          <a:lstStyle/>
          <a:p>
            <a:pPr marL="0" indent="0">
              <a:buNone/>
            </a:pPr>
            <a:endParaRPr lang="en-GB"/>
          </a:p>
        </p:txBody>
      </p:sp>
      <p:pic>
        <p:nvPicPr>
          <p:cNvPr id="4" name="Picture 4">
            <a:extLst>
              <a:ext uri="{FF2B5EF4-FFF2-40B4-BE49-F238E27FC236}">
                <a16:creationId xmlns:a16="http://schemas.microsoft.com/office/drawing/2014/main" id="{EAE47581-0856-C542-85C6-F0F0E71D2028}"/>
              </a:ext>
            </a:extLst>
          </p:cNvPr>
          <p:cNvPicPr>
            <a:picLocks noChangeAspect="1"/>
          </p:cNvPicPr>
          <p:nvPr/>
        </p:nvPicPr>
        <p:blipFill>
          <a:blip r:embed="rId2"/>
          <a:stretch>
            <a:fillRect/>
          </a:stretch>
        </p:blipFill>
        <p:spPr>
          <a:xfrm>
            <a:off x="1374774" y="1989552"/>
            <a:ext cx="8128000" cy="3954162"/>
          </a:xfrm>
          <a:prstGeom prst="rect">
            <a:avLst/>
          </a:prstGeom>
        </p:spPr>
      </p:pic>
    </p:spTree>
    <p:extLst>
      <p:ext uri="{BB962C8B-B14F-4D97-AF65-F5344CB8AC3E}">
        <p14:creationId xmlns:p14="http://schemas.microsoft.com/office/powerpoint/2010/main" val="3071822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9185-A3A1-1449-A470-C2EAEF04321C}"/>
              </a:ext>
            </a:extLst>
          </p:cNvPr>
          <p:cNvSpPr>
            <a:spLocks noGrp="1"/>
          </p:cNvSpPr>
          <p:nvPr>
            <p:ph type="title"/>
          </p:nvPr>
        </p:nvSpPr>
        <p:spPr/>
        <p:txBody>
          <a:bodyPr/>
          <a:lstStyle/>
          <a:p>
            <a:r>
              <a:rPr lang="en-GB"/>
              <a:t>SAS-J</a:t>
            </a:r>
            <a:endParaRPr lang="en-US"/>
          </a:p>
        </p:txBody>
      </p:sp>
      <p:sp>
        <p:nvSpPr>
          <p:cNvPr id="3" name="Content Placeholder 2">
            <a:extLst>
              <a:ext uri="{FF2B5EF4-FFF2-40B4-BE49-F238E27FC236}">
                <a16:creationId xmlns:a16="http://schemas.microsoft.com/office/drawing/2014/main" id="{F9EDE29F-648F-0748-9427-C77864592F29}"/>
              </a:ext>
            </a:extLst>
          </p:cNvPr>
          <p:cNvSpPr>
            <a:spLocks noGrp="1"/>
          </p:cNvSpPr>
          <p:nvPr>
            <p:ph idx="1"/>
          </p:nvPr>
        </p:nvSpPr>
        <p:spPr>
          <a:xfrm>
            <a:off x="1001981" y="1880315"/>
            <a:ext cx="9815245" cy="3649133"/>
          </a:xfrm>
        </p:spPr>
        <p:txBody>
          <a:bodyPr anchor="t">
            <a:normAutofit/>
          </a:bodyPr>
          <a:lstStyle/>
          <a:p>
            <a:r>
              <a:rPr lang="en-GB" sz="2000"/>
              <a:t>Bo</a:t>
            </a:r>
            <a:r>
              <a:rPr lang="en-US" sz="2000"/>
              <a:t>th restrictive and malabsorptive</a:t>
            </a:r>
            <a:endParaRPr lang="en-GB" sz="2000"/>
          </a:p>
          <a:p>
            <a:r>
              <a:rPr lang="en-GB" sz="2000"/>
              <a:t>Malabsorptive component has less potency compared with other procedures, because of the presence of duodenum and proximal jejunum in the alimentary pathway </a:t>
            </a:r>
          </a:p>
          <a:p>
            <a:r>
              <a:rPr lang="en-GB" sz="2000"/>
              <a:t>SAS-J bypass with a shortened biliopancreatic limb (BPL) length (about one third of the total intestinal length associated with less malnutrition than long limb in OAGB and RYGB</a:t>
            </a:r>
          </a:p>
          <a:p>
            <a:r>
              <a:rPr lang="en-GB" sz="2000"/>
              <a:t>In SAS-J bypass, neither the stomach nor the duodenum is bypassed, so endoscopic examination of gastrointestinal tract (GIT) remains accessible .</a:t>
            </a:r>
          </a:p>
          <a:p>
            <a:r>
              <a:rPr lang="en-US" sz="2000"/>
              <a:t>Therefore, in areas</a:t>
            </a:r>
            <a:r>
              <a:rPr lang="en-GB" sz="2000"/>
              <a:t> </a:t>
            </a:r>
            <a:r>
              <a:rPr lang="en-US" sz="2000"/>
              <a:t>with a high prevalence of gastric adenocarcinoma, the SAS-J bypass may</a:t>
            </a:r>
            <a:r>
              <a:rPr lang="en-GB" sz="2000"/>
              <a:t> </a:t>
            </a:r>
            <a:r>
              <a:rPr lang="en-US" sz="2000"/>
              <a:t>be the bariatric procedure of choice due to the retained ability</a:t>
            </a:r>
            <a:r>
              <a:rPr lang="en-GB" sz="2000"/>
              <a:t>accessible</a:t>
            </a:r>
            <a:r>
              <a:rPr lang="en-US" sz="2000"/>
              <a:t> </a:t>
            </a:r>
            <a:r>
              <a:rPr lang="en-GB" sz="2000"/>
              <a:t>th</a:t>
            </a:r>
            <a:r>
              <a:rPr lang="en-US" sz="2000"/>
              <a:t>e GIT.</a:t>
            </a:r>
          </a:p>
        </p:txBody>
      </p:sp>
    </p:spTree>
    <p:extLst>
      <p:ext uri="{BB962C8B-B14F-4D97-AF65-F5344CB8AC3E}">
        <p14:creationId xmlns:p14="http://schemas.microsoft.com/office/powerpoint/2010/main" val="28382901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3E8F3-8F96-E448-9648-5F5F54CB448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9E486DC-DCF7-9048-B7C3-F552D7D17446}"/>
              </a:ext>
            </a:extLst>
          </p:cNvPr>
          <p:cNvSpPr>
            <a:spLocks noGrp="1"/>
          </p:cNvSpPr>
          <p:nvPr>
            <p:ph idx="1"/>
          </p:nvPr>
        </p:nvSpPr>
        <p:spPr/>
        <p:txBody>
          <a:bodyPr>
            <a:normAutofit/>
          </a:bodyPr>
          <a:lstStyle/>
          <a:p>
            <a:r>
              <a:rPr lang="en-GB"/>
              <a:t>Following bypass surgeries such as RYGB, OAGB, and SADI, traditional transoral ERCP and upper GI endoscopy become unavailable due to the altered anatomy. </a:t>
            </a:r>
          </a:p>
          <a:p>
            <a:r>
              <a:rPr lang="en-GB"/>
              <a:t>Many alternative techniques have been used to access the biliary tree, including transgastric ERCP, choledochoduodeonoscopy, transcystic common bile duct exploration, balloon enteroscopic ERCP, and EUSguided transhepatic ERCP. </a:t>
            </a:r>
          </a:p>
          <a:p>
            <a:r>
              <a:rPr lang="en-GB"/>
              <a:t>These maneuvers are challenging, not performed in all institutions, and have a low rate of success (59%–70%) and high rate of complication </a:t>
            </a:r>
            <a:endParaRPr lang="en-US"/>
          </a:p>
        </p:txBody>
      </p:sp>
    </p:spTree>
    <p:extLst>
      <p:ext uri="{BB962C8B-B14F-4D97-AF65-F5344CB8AC3E}">
        <p14:creationId xmlns:p14="http://schemas.microsoft.com/office/powerpoint/2010/main" val="25671428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50A63-965F-A342-A3DE-1DCF0D363579}"/>
              </a:ext>
            </a:extLst>
          </p:cNvPr>
          <p:cNvSpPr>
            <a:spLocks noGrp="1"/>
          </p:cNvSpPr>
          <p:nvPr>
            <p:ph type="title"/>
          </p:nvPr>
        </p:nvSpPr>
        <p:spPr/>
        <p:txBody>
          <a:bodyPr/>
          <a:lstStyle/>
          <a:p>
            <a:r>
              <a:rPr lang="en-GB"/>
              <a:t>Conclusion</a:t>
            </a:r>
            <a:endParaRPr lang="en-US"/>
          </a:p>
        </p:txBody>
      </p:sp>
      <p:sp>
        <p:nvSpPr>
          <p:cNvPr id="3" name="Content Placeholder 2">
            <a:extLst>
              <a:ext uri="{FF2B5EF4-FFF2-40B4-BE49-F238E27FC236}">
                <a16:creationId xmlns:a16="http://schemas.microsoft.com/office/drawing/2014/main" id="{EEAF8EED-4306-3B47-9D5D-C771CC98C712}"/>
              </a:ext>
            </a:extLst>
          </p:cNvPr>
          <p:cNvSpPr>
            <a:spLocks noGrp="1"/>
          </p:cNvSpPr>
          <p:nvPr>
            <p:ph idx="1"/>
          </p:nvPr>
        </p:nvSpPr>
        <p:spPr>
          <a:xfrm>
            <a:off x="685801" y="2065867"/>
            <a:ext cx="10131425" cy="3649133"/>
          </a:xfrm>
        </p:spPr>
        <p:txBody>
          <a:bodyPr anchor="t"/>
          <a:lstStyle/>
          <a:p>
            <a:pPr marL="0" indent="0">
              <a:buNone/>
            </a:pPr>
            <a:r>
              <a:rPr lang="en-GB"/>
              <a:t>A bariatric option can be considered and adequate alternative if it can: </a:t>
            </a:r>
          </a:p>
          <a:p>
            <a:r>
              <a:rPr lang="en-GB"/>
              <a:t>1) produce the same results on short- and long-term follow-up, </a:t>
            </a:r>
          </a:p>
          <a:p>
            <a:r>
              <a:rPr lang="en-GB"/>
              <a:t>2) with an acceptable complication rate, </a:t>
            </a:r>
          </a:p>
          <a:p>
            <a:r>
              <a:rPr lang="en-GB"/>
              <a:t>3) without bypassing the duodenum and proximal small intestine, and </a:t>
            </a:r>
          </a:p>
          <a:p>
            <a:r>
              <a:rPr lang="en-GB"/>
              <a:t>4) leaving the residual stomach accessible. </a:t>
            </a:r>
          </a:p>
          <a:p>
            <a:pPr marL="0" indent="0">
              <a:buNone/>
            </a:pPr>
            <a:r>
              <a:rPr lang="en-GB"/>
              <a:t>Laparoscopic SAS-J bypass is an adequate, effective, and simple alternative bariatric procedure at short- and long-term follow-up.</a:t>
            </a:r>
            <a:endParaRPr lang="en-US"/>
          </a:p>
        </p:txBody>
      </p:sp>
    </p:spTree>
    <p:extLst>
      <p:ext uri="{BB962C8B-B14F-4D97-AF65-F5344CB8AC3E}">
        <p14:creationId xmlns:p14="http://schemas.microsoft.com/office/powerpoint/2010/main" val="3265946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173F8-3808-304F-91B1-CF88B0113B5B}"/>
              </a:ext>
            </a:extLst>
          </p:cNvPr>
          <p:cNvSpPr>
            <a:spLocks noGrp="1"/>
          </p:cNvSpPr>
          <p:nvPr>
            <p:ph type="title"/>
          </p:nvPr>
        </p:nvSpPr>
        <p:spPr>
          <a:xfrm>
            <a:off x="1030287" y="135083"/>
            <a:ext cx="10131425" cy="949036"/>
          </a:xfrm>
        </p:spPr>
        <p:txBody>
          <a:bodyPr/>
          <a:lstStyle/>
          <a:p>
            <a:r>
              <a:rPr lang="en-GB"/>
              <a:t>References</a:t>
            </a:r>
            <a:endParaRPr lang="en-US"/>
          </a:p>
        </p:txBody>
      </p:sp>
      <p:sp>
        <p:nvSpPr>
          <p:cNvPr id="3" name="Content Placeholder 2">
            <a:extLst>
              <a:ext uri="{FF2B5EF4-FFF2-40B4-BE49-F238E27FC236}">
                <a16:creationId xmlns:a16="http://schemas.microsoft.com/office/drawing/2014/main" id="{35FBBA5C-0DE2-FD4A-9FEB-43FA568B8712}"/>
              </a:ext>
            </a:extLst>
          </p:cNvPr>
          <p:cNvSpPr>
            <a:spLocks noGrp="1"/>
          </p:cNvSpPr>
          <p:nvPr>
            <p:ph idx="1"/>
          </p:nvPr>
        </p:nvSpPr>
        <p:spPr>
          <a:xfrm>
            <a:off x="370362" y="1084119"/>
            <a:ext cx="10131425" cy="5164280"/>
          </a:xfrm>
        </p:spPr>
        <p:txBody>
          <a:bodyPr>
            <a:normAutofit lnSpcReduction="10000"/>
          </a:bodyPr>
          <a:lstStyle/>
          <a:p>
            <a:r>
              <a:rPr lang="en-GB"/>
              <a:t>[1] M.M. Finucane, G.A. Stevens, M.J. Cowan, G. Danaei, J.K. Lin, C.J. Paciorek, G. M. Singh, H.R. Gutierrez, Y. Lu, A.N. Bahalim, F. Farzadfar, L.M. Riley, M. Ezzati, Global Burden of Metabolic Risk Factors of Chronic Diseases Collaborating Group (Body Mass Index). National, regional, and global trends in body-mass index since 1980: systematic analysis of health examination surveys and epidemiological studies with 960 country-years and 9⋅1 million participants, Lancet 377 (9765(2011 Feb 12) 557–567, </a:t>
            </a:r>
            <a:r>
              <a:rPr lang="en-GB">
                <a:hlinkClick r:id="rId2"/>
              </a:rPr>
              <a:t>https://doi.org/10.1016/S0140-6736(10)62037-5</a:t>
            </a:r>
            <a:r>
              <a:rPr lang="en-GB"/>
              <a:t>.</a:t>
            </a:r>
          </a:p>
          <a:p>
            <a:r>
              <a:rPr lang="en-GB"/>
              <a:t> [2] G.S. Jakobsen, M.C. Småstuen, R. Sandbu, N. Nordstrand, D. Hofsø, M. Lindberg, J.K. Hertel, J. Hjelmesæth, Association of bariatric surgery vs medical obesity treatment with long-term medical complications and obesity-related comorbidities, JAMA 319 (3) (2018 Jan 16) 291–301, https://doi.org/10.1001/ jama.2017.21055. PMID: 29340680; PMCID: PMC5833560. </a:t>
            </a:r>
          </a:p>
          <a:p>
            <a:r>
              <a:rPr lang="en-GB"/>
              <a:t>[3] E. Mohos, Z. Jano, D. Richter, E. Schmaldienst, G. Sandor, P. Mohos, M. Horzov, G. Tornai, M. Prager, Quality of life, weight loss and improvement of comorbidities after primary and revisional laparoscopic roux Y gastric bypass procedure comparative match pair study, Obes. Surg. 24 (12) (2014 Dec) 2048–2054, https://doi.org/10.1007/s11695-014-1314-y. PMID: 24913243.</a:t>
            </a:r>
          </a:p>
          <a:p>
            <a:r>
              <a:rPr lang="en-GB"/>
              <a:t>[4] J.H. Etienne, N. Petrucciani, M. Goetschy, J. Gugenheim, A.S. Schneck, A. Iannelli, Primary roux-en-Y gastric bypass results in greater weight loss at 15-year follow-up compared with secondary roux-en-Y gastric bypass after failure of gastric Band or Mason McLean Vertical Gastroplasty, Obes. Surg. 30 (10) (2020 Oct) 3655–3668, </a:t>
            </a:r>
            <a:r>
              <a:rPr lang="en-GB">
                <a:hlinkClick r:id="rId3"/>
              </a:rPr>
              <a:t>https://doi.org/10.1007/s11695-020-04728-5</a:t>
            </a:r>
            <a:r>
              <a:rPr lang="en-GB"/>
              <a:t>. PMID: 32488745. </a:t>
            </a:r>
            <a:endParaRPr lang="en-US"/>
          </a:p>
        </p:txBody>
      </p:sp>
    </p:spTree>
    <p:extLst>
      <p:ext uri="{BB962C8B-B14F-4D97-AF65-F5344CB8AC3E}">
        <p14:creationId xmlns:p14="http://schemas.microsoft.com/office/powerpoint/2010/main" val="34805176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E275E1-0D9A-6647-AA45-D7120A7F7E46}"/>
              </a:ext>
            </a:extLst>
          </p:cNvPr>
          <p:cNvSpPr>
            <a:spLocks noGrp="1"/>
          </p:cNvSpPr>
          <p:nvPr>
            <p:ph idx="1"/>
          </p:nvPr>
        </p:nvSpPr>
        <p:spPr>
          <a:xfrm>
            <a:off x="277587" y="571500"/>
            <a:ext cx="11059637" cy="5715000"/>
          </a:xfrm>
        </p:spPr>
        <p:txBody>
          <a:bodyPr anchor="t">
            <a:normAutofit fontScale="92500" lnSpcReduction="10000"/>
          </a:bodyPr>
          <a:lstStyle/>
          <a:p>
            <a:r>
              <a:rPr lang="en-GB"/>
              <a:t>[5] A.M. Sewefy, A. Saleh, The outcomes of single anastomosis sleeve jejunal bypass as a treatment for morbid obesity (Two-year follow-up), Surg. Endosc. (2020), </a:t>
            </a:r>
            <a:r>
              <a:rPr lang="en-GB">
                <a:hlinkClick r:id="rId2"/>
              </a:rPr>
              <a:t>https://doi.org/10.1007/s00464-020-08029-x</a:t>
            </a:r>
            <a:r>
              <a:rPr lang="en-GB"/>
              <a:t>. 
[6] F.G. Wang, Z.P. Yu, W.M. Yan, M. Yan, M.M. Song, Comparison of safety and effectiveness between laparoscopic mini-gastric bypass and laparoscopic sleeve gastrectomy: a meta-analysis and systematic review, Medicine (Baltim.) 96 (50) (2017 Dec), e8924, https://doi.org/10.1097/MD.0000000000008924. PMID: 29390281; PMCID: PMC5815693. 
[7] F.G. Wang, W.M. Yan, M. Yan, M.M. Song, Outcomes of Mini vs Roux-en-Y gastric bypass: a meta-analysis and systematic review, Int. J. Surg. 56 (2018 Aug) 7–14, https://doi.org/10.1016/j.ijsu.2018.05.009. Epub 2018 May 16. PMID: 29753952. </a:t>
            </a:r>
          </a:p>
          <a:p>
            <a:r>
              <a:rPr lang="en-GB"/>
              <a:t>[8] W.L. Mui, D.W. Lee, K.K. Lam, Laparoscopic sleeve gastrectomy with loopbipartition: a novel metabolic operation in treating obese type II diabetes mellitus, Int. J. Surg. Case Rep. 5 (2) (2014) 56–58, https://doi.org/10.1016/j. ijscr.2013.12.002</a:t>
            </a:r>
          </a:p>
          <a:p>
            <a:r>
              <a:rPr lang="en-GB"/>
              <a:t>[9] A. Pazouki, M. Kermansaravi, Single anastomosis sleeve-jejunal bypass: a new method of bariatric/metabolic surgery, Obes. Surg. 29 (11) (2019 Nov) 3769–3770, </a:t>
            </a:r>
            <a:r>
              <a:rPr lang="en-GB">
                <a:hlinkClick r:id="rId3"/>
              </a:rPr>
              <a:t>https://doi.org/10.1007/s11695-019-04016-x</a:t>
            </a:r>
            <a:r>
              <a:rPr lang="en-GB"/>
              <a:t>. PMID: 31254211. 
[10] T. Mahdy, A. Al Wahedi, C. Schou, Efficacy of single anastomosis sleeve ileal (SASI) bypass for type-2 diabetic morbid obese patients: gastric bipartition, a novel metabolic surgery procedure: a retrospective cohort study, Int. J. Surg. 34 (2016Oct) 28–34, </a:t>
            </a:r>
            <a:r>
              <a:rPr lang="en-GB">
                <a:hlinkClick r:id="rId4"/>
              </a:rPr>
              <a:t>https://doi.org/10.1016/j.ijsu.2016.08.018</a:t>
            </a:r>
            <a:r>
              <a:rPr lang="en-GB"/>
              <a:t>. Epub 2016 Aug 19. PMID: 27545956. 
[11] R. Agha, A. Abdall-Razak, E. Crossley, N. Dowlut, C. Iosifidis, G. Mathew, for the STROCSS Group, The STROCSS 2019 Guideline: strengthening the reporting of cohort studies in surgery, Int. J. Surg. 72 (2019) 156–165.
[12] M. Nedelcu, H.A. Khwaja, T.G. Rogula, Weight regain after bariatric surgery-how should it be defined? Surg. Obes. Relat. Dis. Off. J. Am. Soc. Bariatr. Surg. 12 (2016) 1129–1130. </a:t>
            </a:r>
            <a:endParaRPr lang="en-US"/>
          </a:p>
        </p:txBody>
      </p:sp>
    </p:spTree>
    <p:extLst>
      <p:ext uri="{BB962C8B-B14F-4D97-AF65-F5344CB8AC3E}">
        <p14:creationId xmlns:p14="http://schemas.microsoft.com/office/powerpoint/2010/main" val="2591702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47500-514D-A843-9693-8F17C85A4A42}"/>
              </a:ext>
            </a:extLst>
          </p:cNvPr>
          <p:cNvSpPr>
            <a:spLocks noGrp="1"/>
          </p:cNvSpPr>
          <p:nvPr>
            <p:ph type="title"/>
          </p:nvPr>
        </p:nvSpPr>
        <p:spPr/>
        <p:txBody>
          <a:bodyPr/>
          <a:lstStyle/>
          <a:p>
            <a:pPr algn="ctr"/>
            <a:r>
              <a:rPr lang="en-GB"/>
              <a:t>Surgical technique</a:t>
            </a:r>
            <a:endParaRPr lang="en-US"/>
          </a:p>
        </p:txBody>
      </p:sp>
      <p:pic>
        <p:nvPicPr>
          <p:cNvPr id="6" name="Picture 6">
            <a:extLst>
              <a:ext uri="{FF2B5EF4-FFF2-40B4-BE49-F238E27FC236}">
                <a16:creationId xmlns:a16="http://schemas.microsoft.com/office/drawing/2014/main" id="{4BB7881D-419A-2842-AF96-D50DB3658CC3}"/>
              </a:ext>
            </a:extLst>
          </p:cNvPr>
          <p:cNvPicPr>
            <a:picLocks noGrp="1" noChangeAspect="1"/>
          </p:cNvPicPr>
          <p:nvPr>
            <p:ph idx="1"/>
          </p:nvPr>
        </p:nvPicPr>
        <p:blipFill>
          <a:blip r:embed="rId2"/>
          <a:stretch>
            <a:fillRect/>
          </a:stretch>
        </p:blipFill>
        <p:spPr>
          <a:xfrm>
            <a:off x="1271165" y="2641078"/>
            <a:ext cx="4313950" cy="3927462"/>
          </a:xfrm>
        </p:spPr>
      </p:pic>
      <p:pic>
        <p:nvPicPr>
          <p:cNvPr id="3" name="Picture 3">
            <a:extLst>
              <a:ext uri="{FF2B5EF4-FFF2-40B4-BE49-F238E27FC236}">
                <a16:creationId xmlns:a16="http://schemas.microsoft.com/office/drawing/2014/main" id="{54A89EF0-ACE8-2041-AE04-E26F8C103AD2}"/>
              </a:ext>
            </a:extLst>
          </p:cNvPr>
          <p:cNvPicPr>
            <a:picLocks noChangeAspect="1"/>
          </p:cNvPicPr>
          <p:nvPr/>
        </p:nvPicPr>
        <p:blipFill>
          <a:blip r:embed="rId3"/>
          <a:stretch>
            <a:fillRect/>
          </a:stretch>
        </p:blipFill>
        <p:spPr>
          <a:xfrm>
            <a:off x="5585115" y="2641078"/>
            <a:ext cx="4313950" cy="3927463"/>
          </a:xfrm>
          <a:prstGeom prst="rect">
            <a:avLst/>
          </a:prstGeom>
        </p:spPr>
      </p:pic>
    </p:spTree>
    <p:extLst>
      <p:ext uri="{BB962C8B-B14F-4D97-AF65-F5344CB8AC3E}">
        <p14:creationId xmlns:p14="http://schemas.microsoft.com/office/powerpoint/2010/main" val="2294304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7A23AF-F12C-BD41-9715-7466D15475B1}"/>
              </a:ext>
            </a:extLst>
          </p:cNvPr>
          <p:cNvSpPr>
            <a:spLocks noGrp="1"/>
          </p:cNvSpPr>
          <p:nvPr>
            <p:ph idx="1"/>
          </p:nvPr>
        </p:nvSpPr>
        <p:spPr>
          <a:xfrm>
            <a:off x="325582" y="878279"/>
            <a:ext cx="11540835" cy="5690260"/>
          </a:xfrm>
        </p:spPr>
        <p:txBody>
          <a:bodyPr anchor="t">
            <a:normAutofit/>
          </a:bodyPr>
          <a:lstStyle/>
          <a:p>
            <a:r>
              <a:rPr lang="en-GB" sz="2800"/>
              <a:t>As for the standard </a:t>
            </a:r>
            <a:r>
              <a:rPr lang="en-US" sz="2800"/>
              <a:t>Laparoscopic Sleeve Gastectomy, </a:t>
            </a:r>
            <a:r>
              <a:rPr lang="en-GB" sz="2800"/>
              <a:t>the omentum </a:t>
            </a:r>
            <a:r>
              <a:rPr lang="en-US" sz="2800"/>
              <a:t>is</a:t>
            </a:r>
            <a:r>
              <a:rPr lang="en-GB" sz="2800"/>
              <a:t> divided from the stomach. </a:t>
            </a:r>
            <a:r>
              <a:rPr lang="en-US" sz="2800"/>
              <a:t>C</a:t>
            </a:r>
            <a:r>
              <a:rPr lang="en-GB" sz="2800"/>
              <a:t>ontinued division upward to the left crus of the diaphragm, and the crus </a:t>
            </a:r>
            <a:r>
              <a:rPr lang="en-US" sz="2800"/>
              <a:t>i</a:t>
            </a:r>
            <a:r>
              <a:rPr lang="en-GB" sz="2800"/>
              <a:t>s completely cleared from anterior adhesion. The stomach </a:t>
            </a:r>
            <a:r>
              <a:rPr lang="en-US" sz="2800"/>
              <a:t>i</a:t>
            </a:r>
            <a:r>
              <a:rPr lang="en-GB" sz="2800"/>
              <a:t>s completely freed posteriorly by dissecting any adhesions between it and the pancreas. The dissection continued toward the pylorus.</a:t>
            </a:r>
          </a:p>
          <a:p>
            <a:r>
              <a:rPr lang="en-GB" sz="2800"/>
              <a:t>A 36 French bougie </a:t>
            </a:r>
            <a:r>
              <a:rPr lang="en-US" sz="2800"/>
              <a:t>i</a:t>
            </a:r>
            <a:r>
              <a:rPr lang="en-GB" sz="2800"/>
              <a:t>s used as calibration for the proper sleeve. The stapling </a:t>
            </a:r>
            <a:r>
              <a:rPr lang="en-US" sz="2800"/>
              <a:t>is</a:t>
            </a:r>
            <a:r>
              <a:rPr lang="en-GB" sz="2800"/>
              <a:t> initiated 6 cm from the pyloric ring and continued to completely divide the stomach. </a:t>
            </a:r>
            <a:r>
              <a:rPr lang="en-US" sz="2800"/>
              <a:t>Th</a:t>
            </a:r>
            <a:r>
              <a:rPr lang="en-GB" sz="2800"/>
              <a:t>e staple line</a:t>
            </a:r>
            <a:r>
              <a:rPr lang="en-US" sz="2800"/>
              <a:t> is over-sewed</a:t>
            </a:r>
            <a:r>
              <a:rPr lang="en-GB" sz="2800"/>
              <a:t> using a running 3-0 Prolene suture. The sleeved stomach </a:t>
            </a:r>
            <a:r>
              <a:rPr lang="en-US" sz="2800"/>
              <a:t>i</a:t>
            </a:r>
            <a:r>
              <a:rPr lang="en-GB" sz="2800"/>
              <a:t>s routinely fixed to the crus of the diaphragm to prevent later migration of the stomach into the chest and decrease the incidence of </a:t>
            </a:r>
            <a:r>
              <a:rPr lang="en-US" sz="2800"/>
              <a:t>reflux.</a:t>
            </a:r>
            <a:endParaRPr lang="en-GB" sz="2800"/>
          </a:p>
          <a:p>
            <a:endParaRPr lang="en-US" sz="2800"/>
          </a:p>
        </p:txBody>
      </p:sp>
    </p:spTree>
    <p:extLst>
      <p:ext uri="{BB962C8B-B14F-4D97-AF65-F5344CB8AC3E}">
        <p14:creationId xmlns:p14="http://schemas.microsoft.com/office/powerpoint/2010/main" val="2439190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299899-7E3F-874E-ADAF-3DC8051FB7FC}"/>
              </a:ext>
            </a:extLst>
          </p:cNvPr>
          <p:cNvSpPr>
            <a:spLocks noGrp="1"/>
          </p:cNvSpPr>
          <p:nvPr>
            <p:ph idx="1"/>
          </p:nvPr>
        </p:nvSpPr>
        <p:spPr>
          <a:xfrm>
            <a:off x="636320" y="643247"/>
            <a:ext cx="11239005" cy="6110844"/>
          </a:xfrm>
        </p:spPr>
        <p:txBody>
          <a:bodyPr anchor="t">
            <a:noAutofit/>
          </a:bodyPr>
          <a:lstStyle/>
          <a:p>
            <a:r>
              <a:rPr lang="en-GB" sz="2800"/>
              <a:t>The duodenojejunal (DJ) junction </a:t>
            </a:r>
            <a:r>
              <a:rPr lang="en-US" sz="2800"/>
              <a:t>is </a:t>
            </a:r>
            <a:r>
              <a:rPr lang="en-GB" sz="2800"/>
              <a:t>then identified and </a:t>
            </a:r>
            <a:r>
              <a:rPr lang="en-US" sz="2800"/>
              <a:t>t</a:t>
            </a:r>
            <a:r>
              <a:rPr lang="en-GB" sz="2800"/>
              <a:t>he total intestinal length</a:t>
            </a:r>
            <a:r>
              <a:rPr lang="en-US" sz="2800"/>
              <a:t> is measured</a:t>
            </a:r>
            <a:r>
              <a:rPr lang="en-GB" sz="2800"/>
              <a:t> by number of counts instead of using a measure. Then, nearly one-third of total count from the DJ junction (for example, if the total intestinal count was 70, the anastomosis was done at 25 counts from DJ). This process standardized the procedure to percentage rather than a fixed length. The jejunum </a:t>
            </a:r>
            <a:r>
              <a:rPr lang="en-US" sz="2800"/>
              <a:t>i</a:t>
            </a:r>
            <a:r>
              <a:rPr lang="en-GB" sz="2800"/>
              <a:t>s fixed at the desired length with an orientation stitch to the pylorus</a:t>
            </a:r>
            <a:r>
              <a:rPr lang="en-US" sz="2800"/>
              <a:t>.</a:t>
            </a:r>
            <a:endParaRPr lang="en-GB" sz="2800"/>
          </a:p>
          <a:p>
            <a:r>
              <a:rPr lang="en-GB" sz="2800"/>
              <a:t>The anastomosis between the jejunum and sleeved stomach </a:t>
            </a:r>
            <a:r>
              <a:rPr lang="en-US" sz="2800"/>
              <a:t>i</a:t>
            </a:r>
            <a:r>
              <a:rPr lang="en-GB" sz="2800"/>
              <a:t>s performed using a 45-blue cartridge at the dissected inferior border of the sleeved stomach. The defect in the gastrojejunal anastomosis </a:t>
            </a:r>
            <a:r>
              <a:rPr lang="en-US" sz="2800"/>
              <a:t>is</a:t>
            </a:r>
            <a:r>
              <a:rPr lang="en-GB" sz="2800"/>
              <a:t> then closed by a 2-layer running suture.</a:t>
            </a:r>
            <a:endParaRPr lang="en-US" sz="2800"/>
          </a:p>
        </p:txBody>
      </p:sp>
    </p:spTree>
    <p:extLst>
      <p:ext uri="{BB962C8B-B14F-4D97-AF65-F5344CB8AC3E}">
        <p14:creationId xmlns:p14="http://schemas.microsoft.com/office/powerpoint/2010/main" val="3489987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3E0BFE-1870-0B4E-BAE5-4B718CF48514}"/>
              </a:ext>
            </a:extLst>
          </p:cNvPr>
          <p:cNvSpPr>
            <a:spLocks noGrp="1"/>
          </p:cNvSpPr>
          <p:nvPr>
            <p:ph idx="1"/>
          </p:nvPr>
        </p:nvSpPr>
        <p:spPr>
          <a:xfrm>
            <a:off x="492331" y="1001982"/>
            <a:ext cx="10650682" cy="5438652"/>
          </a:xfrm>
        </p:spPr>
        <p:txBody>
          <a:bodyPr anchor="t">
            <a:normAutofit/>
          </a:bodyPr>
          <a:lstStyle/>
          <a:p>
            <a:endParaRPr lang="en-GB" sz="2000"/>
          </a:p>
          <a:p>
            <a:r>
              <a:rPr lang="en-GB" sz="2000"/>
              <a:t> </a:t>
            </a:r>
            <a:r>
              <a:rPr lang="en-GB" sz="2400"/>
              <a:t>Another orientation stitch </a:t>
            </a:r>
            <a:r>
              <a:rPr lang="en-US" sz="2400"/>
              <a:t>i</a:t>
            </a:r>
            <a:r>
              <a:rPr lang="en-GB" sz="2400"/>
              <a:t>s made at the left side of anastomosis between the jejunum and staple line of the stomach. The aim of these two orientation stitches was to: 1) minimize tension on the anastomosis, 2) make the anastomosis and the jejunal loop anatomically oriented without twisting, and 3) as an anti-reflux measure by the left orientation stitch. </a:t>
            </a:r>
          </a:p>
          <a:p>
            <a:r>
              <a:rPr lang="en-GB" sz="2400"/>
              <a:t>Finally, a methylene blue leak test was performed</a:t>
            </a:r>
            <a:endParaRPr lang="en-US" sz="2400"/>
          </a:p>
        </p:txBody>
      </p:sp>
    </p:spTree>
    <p:extLst>
      <p:ext uri="{BB962C8B-B14F-4D97-AF65-F5344CB8AC3E}">
        <p14:creationId xmlns:p14="http://schemas.microsoft.com/office/powerpoint/2010/main" val="3561732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AB1CD-B6C9-1F47-8177-26B9273AA5F5}"/>
              </a:ext>
            </a:extLst>
          </p:cNvPr>
          <p:cNvSpPr>
            <a:spLocks noGrp="1"/>
          </p:cNvSpPr>
          <p:nvPr>
            <p:ph type="title"/>
          </p:nvPr>
        </p:nvSpPr>
        <p:spPr>
          <a:xfrm>
            <a:off x="685801" y="609600"/>
            <a:ext cx="10131425" cy="1456267"/>
          </a:xfrm>
        </p:spPr>
        <p:txBody>
          <a:bodyPr/>
          <a:lstStyle/>
          <a:p>
            <a:r>
              <a:rPr lang="en-GB"/>
              <a:t>Advantages of SAS-J</a:t>
            </a:r>
            <a:endParaRPr lang="en-US"/>
          </a:p>
        </p:txBody>
      </p:sp>
      <p:sp>
        <p:nvSpPr>
          <p:cNvPr id="3" name="Content Placeholder 2">
            <a:extLst>
              <a:ext uri="{FF2B5EF4-FFF2-40B4-BE49-F238E27FC236}">
                <a16:creationId xmlns:a16="http://schemas.microsoft.com/office/drawing/2014/main" id="{F130E85F-72F9-BF41-9155-8E2EDC140554}"/>
              </a:ext>
            </a:extLst>
          </p:cNvPr>
          <p:cNvSpPr>
            <a:spLocks noGrp="1"/>
          </p:cNvSpPr>
          <p:nvPr>
            <p:ph idx="1"/>
          </p:nvPr>
        </p:nvSpPr>
        <p:spPr>
          <a:xfrm>
            <a:off x="685800" y="1815688"/>
            <a:ext cx="10131425" cy="3649133"/>
          </a:xfrm>
        </p:spPr>
        <p:txBody>
          <a:bodyPr>
            <a:noAutofit/>
          </a:bodyPr>
          <a:lstStyle/>
          <a:p>
            <a:r>
              <a:rPr lang="en-GB" sz="2400"/>
              <a:t>1) the procedure is relatively simple and has a shorter operative time; 
2) the ability to assess the entire gut and biliary tree by endoscope as it passes through the duodenum; 
3) the lack of division of the duodenum, with no risk of stump leakage;      
4) there is minimal traction on the anastomosis;
</a:t>
            </a:r>
            <a:r>
              <a:rPr lang="en-US" sz="2400"/>
              <a:t>5</a:t>
            </a:r>
            <a:r>
              <a:rPr lang="en-GB" sz="2400"/>
              <a:t>) the absence of foreign bodies, blind loops, or excluded segments; and 
6) it can be easily converted to another bariatric procedure
7) minimal nutritional deficiencies and without excessive weight loss</a:t>
            </a:r>
            <a:endParaRPr lang="en-US" sz="2400"/>
          </a:p>
        </p:txBody>
      </p:sp>
    </p:spTree>
    <p:extLst>
      <p:ext uri="{BB962C8B-B14F-4D97-AF65-F5344CB8AC3E}">
        <p14:creationId xmlns:p14="http://schemas.microsoft.com/office/powerpoint/2010/main" val="2247153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BBC0-4644-694D-9653-91AEF33C9775}"/>
              </a:ext>
            </a:extLst>
          </p:cNvPr>
          <p:cNvSpPr>
            <a:spLocks noGrp="1"/>
          </p:cNvSpPr>
          <p:nvPr>
            <p:ph type="title"/>
          </p:nvPr>
        </p:nvSpPr>
        <p:spPr>
          <a:xfrm>
            <a:off x="685801" y="1"/>
            <a:ext cx="10131425" cy="1335974"/>
          </a:xfrm>
        </p:spPr>
        <p:txBody>
          <a:bodyPr/>
          <a:lstStyle/>
          <a:p>
            <a:pPr algn="ctr"/>
            <a:r>
              <a:rPr lang="en-GB"/>
              <a:t>Data collection</a:t>
            </a:r>
            <a:endParaRPr lang="en-US"/>
          </a:p>
        </p:txBody>
      </p:sp>
      <p:sp>
        <p:nvSpPr>
          <p:cNvPr id="3" name="Content Placeholder 2">
            <a:extLst>
              <a:ext uri="{FF2B5EF4-FFF2-40B4-BE49-F238E27FC236}">
                <a16:creationId xmlns:a16="http://schemas.microsoft.com/office/drawing/2014/main" id="{FD1D575B-5958-064F-8E4F-513E99D7EE00}"/>
              </a:ext>
            </a:extLst>
          </p:cNvPr>
          <p:cNvSpPr>
            <a:spLocks noGrp="1"/>
          </p:cNvSpPr>
          <p:nvPr>
            <p:ph idx="1"/>
          </p:nvPr>
        </p:nvSpPr>
        <p:spPr>
          <a:xfrm>
            <a:off x="685801" y="1603966"/>
            <a:ext cx="10131425" cy="4426472"/>
          </a:xfrm>
        </p:spPr>
        <p:txBody>
          <a:bodyPr>
            <a:noAutofit/>
          </a:bodyPr>
          <a:lstStyle/>
          <a:p>
            <a:r>
              <a:rPr lang="en-GB" sz="2400"/>
              <a:t>Age, sex, body weight, height,</a:t>
            </a:r>
          </a:p>
          <a:p>
            <a:r>
              <a:rPr lang="en-US" sz="2400"/>
              <a:t>O</a:t>
            </a:r>
            <a:r>
              <a:rPr lang="en-GB" sz="2400"/>
              <a:t>besity</a:t>
            </a:r>
            <a:r>
              <a:rPr lang="en-US" sz="2400"/>
              <a:t>-</a:t>
            </a:r>
            <a:r>
              <a:rPr lang="en-GB" sz="2400"/>
              <a:t>related comorbidities, </a:t>
            </a:r>
          </a:p>
          <a:p>
            <a:r>
              <a:rPr lang="en-US" sz="2400"/>
              <a:t>P</a:t>
            </a:r>
            <a:r>
              <a:rPr lang="en-GB" sz="2400"/>
              <a:t>resence of gallstones, </a:t>
            </a:r>
          </a:p>
          <a:p>
            <a:r>
              <a:rPr lang="en-US" sz="2400"/>
              <a:t>O</a:t>
            </a:r>
            <a:r>
              <a:rPr lang="en-GB" sz="2400"/>
              <a:t>perative time,</a:t>
            </a:r>
          </a:p>
          <a:p>
            <a:r>
              <a:rPr lang="en-US" sz="2400"/>
              <a:t>C</a:t>
            </a:r>
            <a:r>
              <a:rPr lang="en-GB" sz="2400"/>
              <a:t>onversion into open surgery</a:t>
            </a:r>
          </a:p>
          <a:p>
            <a:r>
              <a:rPr lang="en-US" sz="2400"/>
              <a:t>I</a:t>
            </a:r>
            <a:r>
              <a:rPr lang="en-GB" sz="2400"/>
              <a:t>ntraoperative and postoperative complications, </a:t>
            </a:r>
          </a:p>
          <a:p>
            <a:r>
              <a:rPr lang="en-US" sz="2400"/>
              <a:t>Po</a:t>
            </a:r>
            <a:r>
              <a:rPr lang="en-GB" sz="2400"/>
              <a:t>stoperative data including weight loss and improvement of comorbidities, </a:t>
            </a:r>
          </a:p>
          <a:p>
            <a:r>
              <a:rPr lang="en-US" sz="2400"/>
              <a:t>Ex</a:t>
            </a:r>
            <a:r>
              <a:rPr lang="en-GB" sz="2400"/>
              <a:t>cessive weight loss,</a:t>
            </a:r>
          </a:p>
          <a:p>
            <a:r>
              <a:rPr lang="en-US" sz="2400"/>
              <a:t>W</a:t>
            </a:r>
            <a:r>
              <a:rPr lang="en-GB" sz="2400"/>
              <a:t>eight regain. </a:t>
            </a:r>
            <a:endParaRPr lang="en-US" sz="2400"/>
          </a:p>
        </p:txBody>
      </p:sp>
    </p:spTree>
    <p:extLst>
      <p:ext uri="{BB962C8B-B14F-4D97-AF65-F5344CB8AC3E}">
        <p14:creationId xmlns:p14="http://schemas.microsoft.com/office/powerpoint/2010/main" val="36105824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otalTime>71</TotalTime>
  <Words>1842</Words>
  <Application>Microsoft Office PowerPoint</Application>
  <PresentationFormat>Widescreen</PresentationFormat>
  <Paragraphs>116</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Celestial</vt:lpstr>
      <vt:lpstr>Single anastomosis sleeve - jejunal (SAS-J) bypass as a treatment for morbid  obesity, technique and review of 1986 cases and 6 Years follow up Retrospective cohort</vt:lpstr>
      <vt:lpstr>Introduction</vt:lpstr>
      <vt:lpstr>Material and methods</vt:lpstr>
      <vt:lpstr>Surgical technique</vt:lpstr>
      <vt:lpstr>PowerPoint Presentation</vt:lpstr>
      <vt:lpstr>PowerPoint Presentation</vt:lpstr>
      <vt:lpstr>PowerPoint Presentation</vt:lpstr>
      <vt:lpstr>Advantages of SAS-J</vt:lpstr>
      <vt:lpstr>Data collection</vt:lpstr>
      <vt:lpstr>Study outcomes</vt:lpstr>
      <vt:lpstr>Definition of outcomes</vt:lpstr>
      <vt:lpstr>Follow-up</vt:lpstr>
      <vt:lpstr>PowerPoint Presentation</vt:lpstr>
      <vt:lpstr>Statistical analysis </vt:lpstr>
      <vt:lpstr>Results</vt:lpstr>
      <vt:lpstr>Operative and early postoperative results </vt:lpstr>
      <vt:lpstr>ClaviEn-dindo classification</vt:lpstr>
      <vt:lpstr>Short term effects</vt:lpstr>
      <vt:lpstr>Late complications</vt:lpstr>
      <vt:lpstr>Long term effects</vt:lpstr>
      <vt:lpstr>PowerPoint Presentation</vt:lpstr>
      <vt:lpstr>PowerPoint Presentation</vt:lpstr>
      <vt:lpstr>Bariatric surgery</vt:lpstr>
      <vt:lpstr>Specific Bariatric Surgical Procedures</vt:lpstr>
      <vt:lpstr>PowerPoint Presentation</vt:lpstr>
      <vt:lpstr>Sleeve gastrectomy</vt:lpstr>
      <vt:lpstr>Roux-en-y gastric bypass</vt:lpstr>
      <vt:lpstr>Adjustable gastric banding</vt:lpstr>
      <vt:lpstr>Duodenal switch</vt:lpstr>
      <vt:lpstr>Newer procedures</vt:lpstr>
      <vt:lpstr>SAS-J</vt:lpstr>
      <vt:lpstr>PowerPoint Presentation</vt:lpstr>
      <vt:lpstr>Conclusion</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Single anastomosis sleeve jejunal (SAS-J) bypass as a treatment for morbid  obesity, technique and review of 1986 cases and 6 Years follow up Retrospective cohort</dc:title>
  <dc:creator>princy.suganya@gmail.com</dc:creator>
  <cp:lastModifiedBy>CMF KK</cp:lastModifiedBy>
  <cp:revision>12</cp:revision>
  <dcterms:created xsi:type="dcterms:W3CDTF">2022-05-31T18:53:10Z</dcterms:created>
  <dcterms:modified xsi:type="dcterms:W3CDTF">2022-06-05T20:24:49Z</dcterms:modified>
</cp:coreProperties>
</file>